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7"/>
  </p:notesMasterIdLst>
  <p:sldIdLst>
    <p:sldId id="257" r:id="rId2"/>
    <p:sldId id="287" r:id="rId3"/>
    <p:sldId id="290" r:id="rId4"/>
    <p:sldId id="291" r:id="rId5"/>
    <p:sldId id="292" r:id="rId6"/>
    <p:sldId id="293" r:id="rId7"/>
    <p:sldId id="294" r:id="rId8"/>
    <p:sldId id="295" r:id="rId9"/>
    <p:sldId id="296" r:id="rId10"/>
    <p:sldId id="271" r:id="rId11"/>
    <p:sldId id="297" r:id="rId12"/>
    <p:sldId id="298" r:id="rId13"/>
    <p:sldId id="299" r:id="rId14"/>
    <p:sldId id="300" r:id="rId15"/>
    <p:sldId id="301" r:id="rId16"/>
    <p:sldId id="275" r:id="rId17"/>
    <p:sldId id="259" r:id="rId18"/>
    <p:sldId id="260" r:id="rId19"/>
    <p:sldId id="276" r:id="rId20"/>
    <p:sldId id="288" r:id="rId21"/>
    <p:sldId id="277" r:id="rId22"/>
    <p:sldId id="278" r:id="rId23"/>
    <p:sldId id="279" r:id="rId24"/>
    <p:sldId id="280" r:id="rId25"/>
    <p:sldId id="281" r:id="rId2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3852"/>
  </p:normalViewPr>
  <p:slideViewPr>
    <p:cSldViewPr snapToGrid="0" snapToObjects="1">
      <p:cViewPr varScale="1">
        <p:scale>
          <a:sx n="67" d="100"/>
          <a:sy n="67" d="100"/>
        </p:scale>
        <p:origin x="143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8EAA06-1724-4A43-959D-93E214810D67}" type="datetimeFigureOut">
              <a:rPr lang="nl-NL" smtClean="0"/>
              <a:t>28-5-2019</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nl-NL"/>
              <a:t>Klikken om de tekststijl van het model te bewerken
Tweede niveau
Derde niveau
Vierde niveau
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1DDC94-E216-8244-BBF7-873ABD512307}" type="slidenum">
              <a:rPr lang="nl-NL" smtClean="0"/>
              <a:t>‹#›</a:t>
            </a:fld>
            <a:endParaRPr lang="nl-NL"/>
          </a:p>
        </p:txBody>
      </p:sp>
    </p:spTree>
    <p:extLst>
      <p:ext uri="{BB962C8B-B14F-4D97-AF65-F5344CB8AC3E}">
        <p14:creationId xmlns:p14="http://schemas.microsoft.com/office/powerpoint/2010/main" val="247071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ifrc.org/PageFiles/103323/1227800-IFRC-CEWS-Guiding-Principles-EN.pdf"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media.ifrc.org/ifrc/2018/08/29/early-warning-systems-toolkit/"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media.ifrc.org/ifrc/wp-content/uploads/sites/5/2018/06/CaseStudy1_Pacific-EWEA-Final.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vimeo.com/153078147"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youtu.be/FcuKUBihHVI"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youtu.be/XUSSUuRW0HQ"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docs.google.com/document/d/1Rms2aWkdSyS0jUx-KqwOMXlVDlKGQERBbFsqOyBhqtE/edit"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braced.org/contentAsset/raw-data/394db34f-1a14-4fe5-9daa-d3a1921003fb/attachmentFile"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preventionweb.net/files/50683_oiewgreportenglish.pdf"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library.wmo.int/doc_num.php?explnum_id=4463"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www.preparecenter.org/resources/ifrc-community-early-warning-systems-toolkit" TargetMode="External"/><Relationship Id="rId4" Type="http://schemas.openxmlformats.org/officeDocument/2006/relationships/hyperlink" Target="https://media.ifrc.org/ifrc/2018/08/29/early-warning-systems-toolkit/"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interactinghazards.com/defining-multi-hazard"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vimeo.com/207315447"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Slide Image Placeholder 1">
            <a:extLst>
              <a:ext uri="{FF2B5EF4-FFF2-40B4-BE49-F238E27FC236}">
                <a16:creationId xmlns:a16="http://schemas.microsoft.com/office/drawing/2014/main" id="{A228F63D-7C50-A245-AC83-2E30249800CC}"/>
              </a:ext>
            </a:extLst>
          </p:cNvPr>
          <p:cNvSpPr>
            <a:spLocks noGrp="1" noRot="1" noChangeAspect="1" noChangeArrowheads="1" noTextEdit="1"/>
          </p:cNvSpPr>
          <p:nvPr>
            <p:ph type="sldImg"/>
          </p:nvPr>
        </p:nvSpPr>
        <p:spPr>
          <a:ln/>
        </p:spPr>
      </p:sp>
      <p:sp>
        <p:nvSpPr>
          <p:cNvPr id="4098" name="Notes Placeholder 2">
            <a:extLst>
              <a:ext uri="{FF2B5EF4-FFF2-40B4-BE49-F238E27FC236}">
                <a16:creationId xmlns:a16="http://schemas.microsoft.com/office/drawing/2014/main" id="{6612A3E4-0A52-EA4E-B5CB-2CF68D4CE42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buSzPts val="1400"/>
            </a:pPr>
            <a:r>
              <a:rPr lang="nl-NL" altLang="nl-NL" dirty="0"/>
              <a:t>This module presents a case for a focus on Early Warning Early Action (EWEA) in the Red Cross Red Crescent Movement (RCRC) for improved Climate and Disaster Risk Management. </a:t>
            </a:r>
          </a:p>
          <a:p>
            <a:pPr>
              <a:spcBef>
                <a:spcPct val="0"/>
              </a:spcBef>
              <a:buSzPts val="1400"/>
            </a:pPr>
            <a:endParaRPr lang="nl-NL" altLang="nl-NL" dirty="0"/>
          </a:p>
          <a:p>
            <a:pPr>
              <a:spcBef>
                <a:spcPct val="0"/>
              </a:spcBef>
              <a:buSzPts val="1400"/>
            </a:pPr>
            <a:r>
              <a:rPr lang="nl-NL" altLang="nl-NL"/>
              <a:t>Image: Early Action for Dzud, taken by the Mongolia RC in Feb 2018.</a:t>
            </a:r>
          </a:p>
          <a:p>
            <a:pPr>
              <a:spcBef>
                <a:spcPct val="0"/>
              </a:spcBef>
              <a:buSzPts val="1400"/>
            </a:pPr>
            <a:endParaRPr lang="nl-NL" altLang="nl-NL"/>
          </a:p>
          <a:p>
            <a:pPr>
              <a:lnSpc>
                <a:spcPct val="90000"/>
              </a:lnSpc>
              <a:spcBef>
                <a:spcPct val="0"/>
              </a:spcBef>
              <a:buClr>
                <a:srgbClr val="000000"/>
              </a:buClr>
              <a:buSzPts val="1400"/>
            </a:pPr>
            <a:r>
              <a:rPr lang="nl-NL" altLang="nl-NL" b="1" dirty="0">
                <a:solidFill>
                  <a:srgbClr val="000000"/>
                </a:solidFill>
              </a:rPr>
              <a:t>Note to the facilitator – for this topic, different games are most successful to provide concrete understanding of making use of climate information for humanitarian decisions</a:t>
            </a:r>
          </a:p>
          <a:p>
            <a:pPr>
              <a:lnSpc>
                <a:spcPct val="90000"/>
              </a:lnSpc>
              <a:spcBef>
                <a:spcPct val="0"/>
              </a:spcBef>
              <a:buClr>
                <a:srgbClr val="000000"/>
              </a:buClr>
              <a:buSzPts val="1400"/>
            </a:pPr>
            <a:endParaRPr lang="nl-NL" altLang="nl-NL" dirty="0">
              <a:solidFill>
                <a:srgbClr val="000000"/>
              </a:solidFill>
            </a:endParaRPr>
          </a:p>
          <a:p>
            <a:pPr>
              <a:lnSpc>
                <a:spcPct val="90000"/>
              </a:lnSpc>
              <a:spcBef>
                <a:spcPct val="0"/>
              </a:spcBef>
              <a:buClr>
                <a:srgbClr val="000000"/>
              </a:buClr>
              <a:buSzPts val="1400"/>
            </a:pPr>
            <a:r>
              <a:rPr lang="nl-NL" altLang="nl-NL" dirty="0">
                <a:solidFill>
                  <a:srgbClr val="000000"/>
                </a:solidFill>
              </a:rPr>
              <a:t>See the games section for this module.</a:t>
            </a:r>
            <a:endParaRPr lang="nl-NL" altLang="nl-NL" dirty="0">
              <a:solidFill>
                <a:srgbClr val="000000"/>
              </a:solidFill>
              <a:latin typeface="Calibri" panose="020F0502020204030204" pitchFamily="34" charset="0"/>
              <a:sym typeface="Calibri" panose="020F0502020204030204" pitchFamily="34" charset="0"/>
            </a:endParaRPr>
          </a:p>
          <a:p>
            <a:pPr>
              <a:spcBef>
                <a:spcPct val="0"/>
              </a:spcBef>
              <a:buSzPts val="1400"/>
            </a:pPr>
            <a:endParaRPr lang="nl-NL" altLang="nl-NL" dirty="0"/>
          </a:p>
        </p:txBody>
      </p:sp>
      <p:sp>
        <p:nvSpPr>
          <p:cNvPr id="4099" name="Slide Number Placeholder 3">
            <a:extLst>
              <a:ext uri="{FF2B5EF4-FFF2-40B4-BE49-F238E27FC236}">
                <a16:creationId xmlns:a16="http://schemas.microsoft.com/office/drawing/2014/main" id="{73EB8CCC-2862-F342-A6AC-880D7026D16D}"/>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F16CA33E-5222-EF46-B434-B67657FC6521}" type="slidenum">
              <a:rPr lang="da-DK" altLang="en-US" smtClean="0"/>
              <a:pPr>
                <a:spcBef>
                  <a:spcPct val="0"/>
                </a:spcBef>
              </a:pPr>
              <a:t>1</a:t>
            </a:fld>
            <a:endParaRPr lang="da-DK" altLang="en-US"/>
          </a:p>
        </p:txBody>
      </p:sp>
    </p:spTree>
    <p:extLst>
      <p:ext uri="{BB962C8B-B14F-4D97-AF65-F5344CB8AC3E}">
        <p14:creationId xmlns:p14="http://schemas.microsoft.com/office/powerpoint/2010/main" val="4389986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71;g4f85b554ea_0_9:notes">
            <a:extLst>
              <a:ext uri="{FF2B5EF4-FFF2-40B4-BE49-F238E27FC236}">
                <a16:creationId xmlns:a16="http://schemas.microsoft.com/office/drawing/2014/main" id="{4D7C8083-EEFA-3347-9A20-978E9746D13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buSzPts val="1400"/>
            </a:pPr>
            <a:r>
              <a:rPr lang="en-US" altLang="nl-NL" sz="1400" dirty="0">
                <a:solidFill>
                  <a:srgbClr val="000000"/>
                </a:solidFill>
              </a:rPr>
              <a:t>Please note that cash transfer could be an action that will enable the implementation of measures across the early action to response and recovery timeframe. </a:t>
            </a:r>
            <a:endParaRPr lang="nl-NL" altLang="nl-NL" sz="1400" dirty="0">
              <a:solidFill>
                <a:srgbClr val="000000"/>
              </a:solidFill>
            </a:endParaRPr>
          </a:p>
        </p:txBody>
      </p:sp>
      <p:sp>
        <p:nvSpPr>
          <p:cNvPr id="22530" name="Google Shape;172;g4f85b554ea_0_9:notes">
            <a:extLst>
              <a:ext uri="{FF2B5EF4-FFF2-40B4-BE49-F238E27FC236}">
                <a16:creationId xmlns:a16="http://schemas.microsoft.com/office/drawing/2014/main" id="{847D325C-21F9-5D43-9D5C-A81B842C2EC7}"/>
              </a:ext>
            </a:extLst>
          </p:cNvPr>
          <p:cNvSpPr>
            <a:spLocks noGrp="1" noRot="1" noChangeAspect="1" noTextEdit="1"/>
          </p:cNvSpPr>
          <p:nvPr>
            <p:ph type="sldImg" idx="2"/>
          </p:nvPr>
        </p:nvSpPr>
        <p:spPr>
          <a:custGeom>
            <a:avLst/>
            <a:gdLst>
              <a:gd name="T0" fmla="*/ 0 w 120000"/>
              <a:gd name="T1" fmla="*/ 0 h 120000"/>
              <a:gd name="T2" fmla="*/ 309676800 w 120000"/>
              <a:gd name="T3" fmla="*/ 0 h 120000"/>
              <a:gd name="T4" fmla="*/ 309676800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round/>
            <a:headEnd type="none" w="sm" len="sm"/>
            <a:tailEnd type="none" w="sm" len="sm"/>
          </a:ln>
        </p:spPr>
      </p:sp>
    </p:spTree>
    <p:extLst>
      <p:ext uri="{BB962C8B-B14F-4D97-AF65-F5344CB8AC3E}">
        <p14:creationId xmlns:p14="http://schemas.microsoft.com/office/powerpoint/2010/main" val="3582347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9" name="Google Shape;139;p29:notes">
            <a:extLst>
              <a:ext uri="{FF2B5EF4-FFF2-40B4-BE49-F238E27FC236}">
                <a16:creationId xmlns:a16="http://schemas.microsoft.com/office/drawing/2014/main" id="{7AEDD701-7A3C-9543-89B5-769C660D7F37}"/>
              </a:ext>
            </a:extLst>
          </p:cNvPr>
          <p:cNvSpPr txBox="1">
            <a:spLocks noGrp="1"/>
          </p:cNvSpPr>
          <p:nvPr>
            <p:ph type="body" idx="1"/>
          </p:nvPr>
        </p:nvSpPr>
        <p:spPr>
          <a:ln/>
        </p:spPr>
        <p:txBody>
          <a:bodyPr spcFirstLastPara="1" lIns="91425" tIns="45700" rIns="91425" bIns="45700">
            <a:noAutofit/>
          </a:bodyPr>
          <a:lstStyle/>
          <a:p>
            <a:pPr>
              <a:lnSpc>
                <a:spcPct val="90000"/>
              </a:lnSpc>
              <a:spcBef>
                <a:spcPts val="0"/>
              </a:spcBef>
              <a:spcAft>
                <a:spcPts val="0"/>
              </a:spcAft>
              <a:buClr>
                <a:schemeClr val="dk1"/>
              </a:buClr>
              <a:buSzPts val="1400"/>
              <a:buFont typeface="Arial"/>
              <a:buNone/>
              <a:defRPr/>
            </a:pPr>
            <a:r>
              <a:rPr lang="en-US" b="1">
                <a:solidFill>
                  <a:schemeClr val="dk1"/>
                </a:solidFill>
              </a:rPr>
              <a:t>Warning dissemination and communication </a:t>
            </a:r>
            <a:endParaRPr b="1">
              <a:solidFill>
                <a:schemeClr val="dk1"/>
              </a:solidFill>
            </a:endParaRPr>
          </a:p>
          <a:p>
            <a:pPr>
              <a:lnSpc>
                <a:spcPct val="90000"/>
              </a:lnSpc>
              <a:spcBef>
                <a:spcPts val="0"/>
              </a:spcBef>
              <a:spcAft>
                <a:spcPts val="0"/>
              </a:spcAft>
              <a:buClr>
                <a:schemeClr val="dk1"/>
              </a:buClr>
              <a:buSzPts val="1400"/>
              <a:buFont typeface="Arial"/>
              <a:buNone/>
              <a:defRPr/>
            </a:pPr>
            <a:endParaRPr>
              <a:solidFill>
                <a:schemeClr val="dk1"/>
              </a:solidFill>
            </a:endParaRPr>
          </a:p>
          <a:p>
            <a:pPr>
              <a:spcBef>
                <a:spcPts val="0"/>
              </a:spcBef>
              <a:spcAft>
                <a:spcPts val="0"/>
              </a:spcAft>
              <a:buSzPts val="1400"/>
              <a:defRPr/>
            </a:pPr>
            <a:r>
              <a:rPr lang="en-US">
                <a:solidFill>
                  <a:srgbClr val="333333"/>
                </a:solidFill>
              </a:rPr>
              <a:t>Early warning information should be packaged in languages and ways that are understood by those at risk.</a:t>
            </a:r>
            <a:endParaRPr>
              <a:solidFill>
                <a:srgbClr val="333333"/>
              </a:solidFill>
            </a:endParaRPr>
          </a:p>
          <a:p>
            <a:pPr>
              <a:spcBef>
                <a:spcPts val="0"/>
              </a:spcBef>
              <a:spcAft>
                <a:spcPts val="0"/>
              </a:spcAft>
              <a:buSzPts val="1400"/>
              <a:defRPr/>
            </a:pPr>
            <a:endParaRPr>
              <a:solidFill>
                <a:srgbClr val="333333"/>
              </a:solidFill>
            </a:endParaRPr>
          </a:p>
          <a:p>
            <a:pPr>
              <a:lnSpc>
                <a:spcPct val="90000"/>
              </a:lnSpc>
              <a:spcBef>
                <a:spcPts val="0"/>
              </a:spcBef>
              <a:spcAft>
                <a:spcPts val="0"/>
              </a:spcAft>
              <a:defRPr/>
            </a:pPr>
            <a:r>
              <a:rPr lang="en-US" b="1" i="1">
                <a:solidFill>
                  <a:srgbClr val="333333"/>
                </a:solidFill>
              </a:rPr>
              <a:t>Multiple channels of communication</a:t>
            </a:r>
            <a:r>
              <a:rPr lang="en-US">
                <a:solidFill>
                  <a:srgbClr val="333333"/>
                </a:solidFill>
              </a:rPr>
              <a:t> within reach of those at risk should be used: Social media, radio, TV, in person (using megaphones and/or other tools)</a:t>
            </a:r>
            <a:endParaRPr>
              <a:solidFill>
                <a:schemeClr val="dk1"/>
              </a:solidFill>
            </a:endParaRPr>
          </a:p>
          <a:p>
            <a:pPr>
              <a:spcBef>
                <a:spcPts val="0"/>
              </a:spcBef>
              <a:spcAft>
                <a:spcPts val="0"/>
              </a:spcAft>
              <a:buSzPts val="1400"/>
              <a:defRPr/>
            </a:pPr>
            <a:r>
              <a:rPr lang="en-US">
                <a:solidFill>
                  <a:srgbClr val="333333"/>
                </a:solidFill>
              </a:rPr>
              <a:t> </a:t>
            </a:r>
            <a:endParaRPr>
              <a:solidFill>
                <a:srgbClr val="333333"/>
              </a:solidFill>
            </a:endParaRPr>
          </a:p>
          <a:p>
            <a:pPr>
              <a:spcBef>
                <a:spcPts val="0"/>
              </a:spcBef>
              <a:spcAft>
                <a:spcPts val="0"/>
              </a:spcAft>
              <a:buClr>
                <a:schemeClr val="dk1"/>
              </a:buClr>
              <a:buSzPts val="1400"/>
              <a:buFont typeface="Arial"/>
              <a:buNone/>
              <a:defRPr/>
            </a:pPr>
            <a:r>
              <a:rPr lang="en-US">
                <a:solidFill>
                  <a:srgbClr val="333333"/>
                </a:solidFill>
              </a:rPr>
              <a:t>Early warning information should reach as many people as possible</a:t>
            </a:r>
            <a:endParaRPr>
              <a:solidFill>
                <a:srgbClr val="333333"/>
              </a:solidFill>
            </a:endParaRPr>
          </a:p>
          <a:p>
            <a:pPr>
              <a:lnSpc>
                <a:spcPct val="90000"/>
              </a:lnSpc>
              <a:spcBef>
                <a:spcPts val="0"/>
              </a:spcBef>
              <a:spcAft>
                <a:spcPts val="0"/>
              </a:spcAft>
              <a:buClr>
                <a:srgbClr val="000000"/>
              </a:buClr>
              <a:buSzPts val="1400"/>
              <a:buFont typeface="Arial"/>
              <a:buNone/>
              <a:defRPr/>
            </a:pPr>
            <a:r>
              <a:rPr lang="en-US" b="1">
                <a:solidFill>
                  <a:srgbClr val="000000"/>
                </a:solidFill>
              </a:rPr>
              <a:t>Dissemination and Communication: </a:t>
            </a:r>
            <a:r>
              <a:rPr lang="en-US" i="1">
                <a:solidFill>
                  <a:schemeClr val="dk1"/>
                </a:solidFill>
              </a:rPr>
              <a:t>Communicate risk information and early warnings</a:t>
            </a:r>
            <a:endParaRPr b="1">
              <a:solidFill>
                <a:srgbClr val="000000"/>
              </a:solidFill>
            </a:endParaRPr>
          </a:p>
          <a:p>
            <a:pPr>
              <a:lnSpc>
                <a:spcPct val="90000"/>
              </a:lnSpc>
              <a:spcBef>
                <a:spcPts val="0"/>
              </a:spcBef>
              <a:spcAft>
                <a:spcPts val="0"/>
              </a:spcAft>
              <a:buSzPts val="1400"/>
              <a:defRPr/>
            </a:pPr>
            <a:endParaRPr b="1"/>
          </a:p>
          <a:p>
            <a:pPr>
              <a:lnSpc>
                <a:spcPct val="90000"/>
              </a:lnSpc>
              <a:spcBef>
                <a:spcPts val="0"/>
              </a:spcBef>
              <a:spcAft>
                <a:spcPts val="0"/>
              </a:spcAft>
              <a:buClr>
                <a:schemeClr val="dk1"/>
              </a:buClr>
              <a:buSzPts val="1400"/>
              <a:buFont typeface="Arial"/>
              <a:buNone/>
              <a:defRPr/>
            </a:pPr>
            <a:r>
              <a:rPr lang="en-US">
                <a:solidFill>
                  <a:schemeClr val="dk1"/>
                </a:solidFill>
              </a:rPr>
              <a:t>• Are impact-based early warnings communicated effectively to prompt action by target groups? </a:t>
            </a:r>
            <a:endParaRPr b="1"/>
          </a:p>
          <a:p>
            <a:pPr>
              <a:lnSpc>
                <a:spcPct val="90000"/>
              </a:lnSpc>
              <a:spcBef>
                <a:spcPts val="0"/>
              </a:spcBef>
              <a:spcAft>
                <a:spcPts val="0"/>
              </a:spcAft>
              <a:buSzPts val="1400"/>
              <a:defRPr/>
            </a:pPr>
            <a:endParaRPr b="1"/>
          </a:p>
          <a:p>
            <a:pPr>
              <a:lnSpc>
                <a:spcPct val="90000"/>
              </a:lnSpc>
              <a:spcBef>
                <a:spcPts val="0"/>
              </a:spcBef>
              <a:spcAft>
                <a:spcPts val="0"/>
              </a:spcAft>
              <a:buSzPts val="1400"/>
              <a:defRPr/>
            </a:pPr>
            <a:r>
              <a:rPr lang="en-US">
                <a:solidFill>
                  <a:srgbClr val="000000"/>
                </a:solidFill>
              </a:rPr>
              <a:t>Check list</a:t>
            </a:r>
            <a:endParaRPr/>
          </a:p>
          <a:p>
            <a:pPr marL="457200" indent="-304800">
              <a:lnSpc>
                <a:spcPct val="90000"/>
              </a:lnSpc>
              <a:spcBef>
                <a:spcPts val="0"/>
              </a:spcBef>
              <a:spcAft>
                <a:spcPts val="0"/>
              </a:spcAft>
              <a:buSzPts val="1200"/>
              <a:buFontTx/>
              <a:buAutoNum type="arabicPeriod"/>
              <a:defRPr/>
            </a:pPr>
            <a:r>
              <a:rPr lang="en-US">
                <a:solidFill>
                  <a:srgbClr val="000000"/>
                </a:solidFill>
              </a:rPr>
              <a:t>Organizational and decision</a:t>
            </a:r>
            <a:r>
              <a:rPr lang="en-US"/>
              <a:t>-</a:t>
            </a:r>
            <a:r>
              <a:rPr lang="en-US">
                <a:solidFill>
                  <a:srgbClr val="000000"/>
                </a:solidFill>
              </a:rPr>
              <a:t>making processes institutionalized and operational</a:t>
            </a:r>
            <a:endParaRPr/>
          </a:p>
          <a:p>
            <a:pPr marL="457200" indent="-304800">
              <a:lnSpc>
                <a:spcPct val="90000"/>
              </a:lnSpc>
              <a:spcBef>
                <a:spcPts val="0"/>
              </a:spcBef>
              <a:spcAft>
                <a:spcPts val="0"/>
              </a:spcAft>
              <a:buSzPts val="1200"/>
              <a:buFontTx/>
              <a:buAutoNum type="arabicPeriod"/>
              <a:defRPr/>
            </a:pPr>
            <a:r>
              <a:rPr lang="en-US">
                <a:solidFill>
                  <a:srgbClr val="000000"/>
                </a:solidFill>
              </a:rPr>
              <a:t>Effective communication systems and equipment installed and operational</a:t>
            </a:r>
            <a:endParaRPr/>
          </a:p>
          <a:p>
            <a:pPr marL="457200" indent="-304800">
              <a:lnSpc>
                <a:spcPct val="90000"/>
              </a:lnSpc>
              <a:spcBef>
                <a:spcPts val="0"/>
              </a:spcBef>
              <a:spcAft>
                <a:spcPts val="0"/>
              </a:spcAft>
              <a:buClr>
                <a:srgbClr val="000000"/>
              </a:buClr>
              <a:buSzPts val="1200"/>
              <a:buFontTx/>
              <a:buAutoNum type="arabicPeriod"/>
              <a:defRPr/>
            </a:pPr>
            <a:r>
              <a:rPr lang="en-US">
                <a:solidFill>
                  <a:srgbClr val="000000"/>
                </a:solidFill>
              </a:rPr>
              <a:t>Warning messages recognized and understood</a:t>
            </a:r>
            <a:endParaRPr>
              <a:solidFill>
                <a:srgbClr val="000000"/>
              </a:solidFill>
            </a:endParaRPr>
          </a:p>
          <a:p>
            <a:pPr>
              <a:lnSpc>
                <a:spcPct val="90000"/>
              </a:lnSpc>
              <a:spcBef>
                <a:spcPts val="0"/>
              </a:spcBef>
              <a:spcAft>
                <a:spcPts val="0"/>
              </a:spcAft>
              <a:defRPr/>
            </a:pPr>
            <a:r>
              <a:rPr lang="en-US">
                <a:solidFill>
                  <a:srgbClr val="000000"/>
                </a:solidFill>
              </a:rPr>
              <a:t> </a:t>
            </a:r>
            <a:endParaRPr>
              <a:solidFill>
                <a:srgbClr val="333333"/>
              </a:solidFill>
            </a:endParaRPr>
          </a:p>
          <a:p>
            <a:pPr>
              <a:spcBef>
                <a:spcPts val="0"/>
              </a:spcBef>
              <a:spcAft>
                <a:spcPts val="0"/>
              </a:spcAft>
              <a:buClr>
                <a:srgbClr val="000000"/>
              </a:buClr>
              <a:buSzPts val="1100"/>
              <a:buFont typeface="Arial"/>
              <a:buNone/>
              <a:defRPr/>
            </a:pPr>
            <a:r>
              <a:rPr lang="en-US">
                <a:solidFill>
                  <a:srgbClr val="333333"/>
                </a:solidFill>
              </a:rPr>
              <a:t>Questions to consider:</a:t>
            </a:r>
            <a:endParaRPr>
              <a:solidFill>
                <a:schemeClr val="dk1"/>
              </a:solidFill>
            </a:endParaRPr>
          </a:p>
          <a:p>
            <a:pPr marL="285750" indent="-273050">
              <a:spcBef>
                <a:spcPts val="0"/>
              </a:spcBef>
              <a:spcAft>
                <a:spcPts val="0"/>
              </a:spcAft>
              <a:buClr>
                <a:schemeClr val="dk1"/>
              </a:buClr>
              <a:buSzPts val="1200"/>
              <a:buFontTx/>
              <a:buChar char="•"/>
              <a:defRPr/>
            </a:pPr>
            <a:r>
              <a:rPr lang="en-US">
                <a:solidFill>
                  <a:schemeClr val="dk1"/>
                </a:solidFill>
              </a:rPr>
              <a:t>Do warnings reach all those at risk and most vulnerable?</a:t>
            </a:r>
            <a:endParaRPr>
              <a:solidFill>
                <a:schemeClr val="dk1"/>
              </a:solidFill>
            </a:endParaRPr>
          </a:p>
          <a:p>
            <a:pPr marL="285750" indent="-273050">
              <a:spcBef>
                <a:spcPts val="0"/>
              </a:spcBef>
              <a:spcAft>
                <a:spcPts val="0"/>
              </a:spcAft>
              <a:buClr>
                <a:schemeClr val="dk1"/>
              </a:buClr>
              <a:buSzPts val="1200"/>
              <a:buFontTx/>
              <a:buChar char="•"/>
              <a:defRPr/>
            </a:pPr>
            <a:r>
              <a:rPr lang="en-US">
                <a:solidFill>
                  <a:schemeClr val="dk1"/>
                </a:solidFill>
              </a:rPr>
              <a:t>Is the warning reaching the most remote areas?</a:t>
            </a:r>
            <a:endParaRPr>
              <a:solidFill>
                <a:schemeClr val="dk1"/>
              </a:solidFill>
            </a:endParaRPr>
          </a:p>
          <a:p>
            <a:pPr marL="285750" indent="-273050">
              <a:spcBef>
                <a:spcPts val="0"/>
              </a:spcBef>
              <a:spcAft>
                <a:spcPts val="0"/>
              </a:spcAft>
              <a:buClr>
                <a:schemeClr val="dk1"/>
              </a:buClr>
              <a:buSzPts val="1200"/>
              <a:buFontTx/>
              <a:buChar char="•"/>
              <a:defRPr/>
            </a:pPr>
            <a:r>
              <a:rPr lang="en-US">
                <a:solidFill>
                  <a:schemeClr val="dk1"/>
                </a:solidFill>
              </a:rPr>
              <a:t>Are the risks and warnings understood?</a:t>
            </a:r>
            <a:endParaRPr>
              <a:solidFill>
                <a:schemeClr val="dk1"/>
              </a:solidFill>
            </a:endParaRPr>
          </a:p>
          <a:p>
            <a:pPr marL="285750" indent="-273050">
              <a:spcBef>
                <a:spcPts val="0"/>
              </a:spcBef>
              <a:spcAft>
                <a:spcPts val="0"/>
              </a:spcAft>
              <a:buClr>
                <a:schemeClr val="dk1"/>
              </a:buClr>
              <a:buSzPts val="1200"/>
              <a:buFontTx/>
              <a:buChar char="•"/>
              <a:defRPr/>
            </a:pPr>
            <a:r>
              <a:rPr lang="en-US">
                <a:solidFill>
                  <a:schemeClr val="dk1"/>
                </a:solidFill>
              </a:rPr>
              <a:t>Is the warning information clear and useable?</a:t>
            </a:r>
            <a:endParaRPr>
              <a:solidFill>
                <a:schemeClr val="dk1"/>
              </a:solidFill>
            </a:endParaRPr>
          </a:p>
          <a:p>
            <a:pPr marL="285750" indent="-273050">
              <a:spcBef>
                <a:spcPts val="0"/>
              </a:spcBef>
              <a:spcAft>
                <a:spcPts val="0"/>
              </a:spcAft>
              <a:buClr>
                <a:schemeClr val="dk1"/>
              </a:buClr>
              <a:buSzPts val="1200"/>
              <a:buFontTx/>
              <a:buChar char="•"/>
              <a:defRPr/>
            </a:pPr>
            <a:r>
              <a:rPr lang="en-US">
                <a:solidFill>
                  <a:schemeClr val="dk1"/>
                </a:solidFill>
              </a:rPr>
              <a:t>Is there enough time between the warning and the disaster to take early actions?</a:t>
            </a:r>
            <a:endParaRPr>
              <a:solidFill>
                <a:srgbClr val="333333"/>
              </a:solidFill>
            </a:endParaRPr>
          </a:p>
          <a:p>
            <a:pPr>
              <a:lnSpc>
                <a:spcPct val="90000"/>
              </a:lnSpc>
              <a:spcBef>
                <a:spcPts val="0"/>
              </a:spcBef>
              <a:spcAft>
                <a:spcPts val="0"/>
              </a:spcAft>
              <a:defRPr/>
            </a:pPr>
            <a:endParaRPr/>
          </a:p>
        </p:txBody>
      </p:sp>
      <p:sp>
        <p:nvSpPr>
          <p:cNvPr id="24578" name="Google Shape;140;p29:notes">
            <a:extLst>
              <a:ext uri="{FF2B5EF4-FFF2-40B4-BE49-F238E27FC236}">
                <a16:creationId xmlns:a16="http://schemas.microsoft.com/office/drawing/2014/main" id="{B44C4530-CCE8-F449-81EF-0C2CA8484EA5}"/>
              </a:ext>
            </a:extLst>
          </p:cNvPr>
          <p:cNvSpPr>
            <a:spLocks noGrp="1" noRot="1" noChangeAspect="1" noTextEdit="1"/>
          </p:cNvSpPr>
          <p:nvPr>
            <p:ph type="sldImg" idx="2"/>
          </p:nvPr>
        </p:nvSpPr>
        <p:spPr>
          <a:custGeom>
            <a:avLst/>
            <a:gdLst>
              <a:gd name="T0" fmla="*/ 0 w 120000"/>
              <a:gd name="T1" fmla="*/ 0 h 120000"/>
              <a:gd name="T2" fmla="*/ 309676800 w 120000"/>
              <a:gd name="T3" fmla="*/ 0 h 120000"/>
              <a:gd name="T4" fmla="*/ 309676800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round/>
            <a:headEnd type="none" w="sm" len="sm"/>
            <a:tailEnd type="none" w="sm" len="sm"/>
          </a:ln>
        </p:spPr>
      </p:sp>
    </p:spTree>
    <p:extLst>
      <p:ext uri="{BB962C8B-B14F-4D97-AF65-F5344CB8AC3E}">
        <p14:creationId xmlns:p14="http://schemas.microsoft.com/office/powerpoint/2010/main" val="25490861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5" name="Google Shape;149;p30:notes">
            <a:extLst>
              <a:ext uri="{FF2B5EF4-FFF2-40B4-BE49-F238E27FC236}">
                <a16:creationId xmlns:a16="http://schemas.microsoft.com/office/drawing/2014/main" id="{A9FFDF77-97C6-7E42-B678-2A70DD3427E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marL="2057400" lvl="4" indent="-228600" eaLnBrk="1" hangingPunct="1">
              <a:spcBef>
                <a:spcPct val="0"/>
              </a:spcBef>
              <a:buClr>
                <a:srgbClr val="000000"/>
              </a:buClr>
              <a:buSzPts val="1200"/>
              <a:buFont typeface="Arial" panose="020B0604020202020204" pitchFamily="34" charset="0"/>
              <a:buChar char="-"/>
            </a:pPr>
            <a:r>
              <a:rPr lang="en-US" altLang="nl-NL">
                <a:solidFill>
                  <a:srgbClr val="000000"/>
                </a:solidFill>
                <a:ea typeface="Arial" panose="020B0604020202020204" pitchFamily="34" charset="0"/>
                <a:sym typeface="Arial" panose="020B0604020202020204" pitchFamily="34" charset="0"/>
              </a:rPr>
              <a:t>Indian Red Cross Society (IRCS) staff and volunteers worked with the Climate Centre to design messages about how to prepare for heatwaves.</a:t>
            </a:r>
            <a:endParaRPr lang="nl-NL" altLang="nl-NL">
              <a:latin typeface="Calibri" panose="020F0502020204030204" pitchFamily="34" charset="0"/>
              <a:ea typeface="Arial" panose="020B0604020202020204" pitchFamily="34" charset="0"/>
            </a:endParaRPr>
          </a:p>
          <a:p>
            <a:pPr marL="2057400" lvl="4" indent="-228600" eaLnBrk="1" hangingPunct="1">
              <a:spcBef>
                <a:spcPct val="0"/>
              </a:spcBef>
              <a:buClr>
                <a:srgbClr val="000000"/>
              </a:buClr>
              <a:buSzPts val="1200"/>
              <a:buFont typeface="Arial" panose="020B0604020202020204" pitchFamily="34" charset="0"/>
              <a:buChar char="-"/>
            </a:pPr>
            <a:r>
              <a:rPr lang="en-US" altLang="nl-NL">
                <a:solidFill>
                  <a:srgbClr val="000000"/>
                </a:solidFill>
                <a:ea typeface="Arial" panose="020B0604020202020204" pitchFamily="34" charset="0"/>
                <a:sym typeface="Arial" panose="020B0604020202020204" pitchFamily="34" charset="0"/>
              </a:rPr>
              <a:t>The IRCS team was trained in how to deliver the information through synchronized song and dance “Flash Mob” performances. </a:t>
            </a:r>
            <a:endParaRPr lang="nl-NL" altLang="nl-NL">
              <a:latin typeface="Calibri" panose="020F0502020204030204" pitchFamily="34" charset="0"/>
              <a:ea typeface="Arial" panose="020B0604020202020204" pitchFamily="34" charset="0"/>
            </a:endParaRPr>
          </a:p>
          <a:p>
            <a:pPr marL="457200" lvl="3" indent="-304800">
              <a:spcBef>
                <a:spcPct val="0"/>
              </a:spcBef>
              <a:buClr>
                <a:srgbClr val="000000"/>
              </a:buClr>
              <a:buSzPts val="1200"/>
              <a:buFont typeface="Arial" panose="020B0604020202020204" pitchFamily="34" charset="0"/>
              <a:buChar char="-"/>
            </a:pPr>
            <a:r>
              <a:rPr lang="en-US" altLang="nl-NL">
                <a:solidFill>
                  <a:srgbClr val="000000"/>
                </a:solidFill>
                <a:ea typeface="Arial" panose="020B0604020202020204" pitchFamily="34" charset="0"/>
                <a:sym typeface="Arial" panose="020B0604020202020204" pitchFamily="34" charset="0"/>
              </a:rPr>
              <a:t>A total of 8 heatwave flash mobs were held over four days reaching an estimated 1,600 people. The Director of the International Airport in Delhi picked it up and asked for the flash mob in his departure halls. </a:t>
            </a:r>
            <a:endParaRPr lang="nl-NL" altLang="nl-NL">
              <a:ea typeface="Arial" panose="020B0604020202020204" pitchFamily="34" charset="0"/>
            </a:endParaRPr>
          </a:p>
          <a:p>
            <a:pPr marL="457200" lvl="3" indent="-304800">
              <a:spcBef>
                <a:spcPct val="0"/>
              </a:spcBef>
              <a:buClr>
                <a:srgbClr val="000000"/>
              </a:buClr>
              <a:buSzPts val="1200"/>
              <a:buFont typeface="Arial" panose="020B0604020202020204" pitchFamily="34" charset="0"/>
              <a:buChar char="-"/>
            </a:pPr>
            <a:r>
              <a:rPr lang="en-US" altLang="nl-NL">
                <a:solidFill>
                  <a:srgbClr val="000000"/>
                </a:solidFill>
                <a:ea typeface="Arial" panose="020B0604020202020204" pitchFamily="34" charset="0"/>
                <a:sym typeface="Arial" panose="020B0604020202020204" pitchFamily="34" charset="0"/>
              </a:rPr>
              <a:t>This allowed for key messages to be spread quickly and be remembered verbatim.</a:t>
            </a:r>
            <a:endParaRPr lang="nl-NL" altLang="nl-NL">
              <a:ea typeface="Arial" panose="020B0604020202020204" pitchFamily="34" charset="0"/>
            </a:endParaRPr>
          </a:p>
          <a:p>
            <a:pPr>
              <a:spcBef>
                <a:spcPct val="0"/>
              </a:spcBef>
              <a:buSzPts val="1400"/>
            </a:pPr>
            <a:endParaRPr lang="nl-NL" altLang="nl-NL"/>
          </a:p>
          <a:p>
            <a:pPr>
              <a:spcBef>
                <a:spcPct val="0"/>
              </a:spcBef>
              <a:buSzPts val="1400"/>
            </a:pPr>
            <a:r>
              <a:rPr lang="en-US" altLang="nl-NL"/>
              <a:t>We have multiple examples of collaborations with NSs where different ways to communicate climate risks were designed. You can read more about in the 3c. communication module of this KIT. </a:t>
            </a:r>
          </a:p>
          <a:p>
            <a:pPr>
              <a:spcBef>
                <a:spcPct val="0"/>
              </a:spcBef>
              <a:buSzPts val="1400"/>
            </a:pPr>
            <a:endParaRPr lang="nl-NL" altLang="nl-NL"/>
          </a:p>
          <a:p>
            <a:pPr>
              <a:spcBef>
                <a:spcPct val="0"/>
              </a:spcBef>
              <a:buSzPts val="1400"/>
            </a:pPr>
            <a:r>
              <a:rPr lang="en-US" altLang="nl-NL"/>
              <a:t>For the india flashmob, more info can be found at: https://www.climatecentre.org/news/866/turn-down-the-heat-wave-red-cross-flash-mobs-in-india</a:t>
            </a:r>
          </a:p>
          <a:p>
            <a:pPr>
              <a:spcBef>
                <a:spcPct val="0"/>
              </a:spcBef>
              <a:buSzPts val="1400"/>
            </a:pPr>
            <a:endParaRPr lang="nl-NL" altLang="nl-NL"/>
          </a:p>
        </p:txBody>
      </p:sp>
      <p:sp>
        <p:nvSpPr>
          <p:cNvPr id="26626" name="Google Shape;150;p30:notes">
            <a:extLst>
              <a:ext uri="{FF2B5EF4-FFF2-40B4-BE49-F238E27FC236}">
                <a16:creationId xmlns:a16="http://schemas.microsoft.com/office/drawing/2014/main" id="{BF0ED0F7-E9B3-614E-BC81-6A382EBB5F09}"/>
              </a:ext>
            </a:extLst>
          </p:cNvPr>
          <p:cNvSpPr>
            <a:spLocks noGrp="1" noRot="1" noChangeAspect="1" noTextEdit="1"/>
          </p:cNvSpPr>
          <p:nvPr>
            <p:ph type="sldImg" idx="2"/>
          </p:nvPr>
        </p:nvSpPr>
        <p:spPr>
          <a:custGeom>
            <a:avLst/>
            <a:gdLst>
              <a:gd name="T0" fmla="*/ 0 w 120000"/>
              <a:gd name="T1" fmla="*/ 0 h 120000"/>
              <a:gd name="T2" fmla="*/ 309676800 w 120000"/>
              <a:gd name="T3" fmla="*/ 0 h 120000"/>
              <a:gd name="T4" fmla="*/ 309676800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round/>
            <a:headEnd type="none" w="sm" len="sm"/>
            <a:tailEnd type="none" w="sm" len="sm"/>
          </a:ln>
        </p:spPr>
      </p:sp>
    </p:spTree>
    <p:extLst>
      <p:ext uri="{BB962C8B-B14F-4D97-AF65-F5344CB8AC3E}">
        <p14:creationId xmlns:p14="http://schemas.microsoft.com/office/powerpoint/2010/main" val="3841178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 name="Google Shape;184;p32:notes">
            <a:extLst>
              <a:ext uri="{FF2B5EF4-FFF2-40B4-BE49-F238E27FC236}">
                <a16:creationId xmlns:a16="http://schemas.microsoft.com/office/drawing/2014/main" id="{C3439104-99C3-B745-841E-C94E52B94557}"/>
              </a:ext>
            </a:extLst>
          </p:cNvPr>
          <p:cNvSpPr txBox="1">
            <a:spLocks noGrp="1"/>
          </p:cNvSpPr>
          <p:nvPr>
            <p:ph type="body" idx="1"/>
          </p:nvPr>
        </p:nvSpPr>
        <p:spPr>
          <a:ln/>
        </p:spPr>
        <p:txBody>
          <a:bodyPr spcFirstLastPara="1" lIns="91425" tIns="45700" rIns="91425" bIns="45700">
            <a:noAutofit/>
          </a:bodyPr>
          <a:lstStyle/>
          <a:p>
            <a:pPr marL="76200">
              <a:spcBef>
                <a:spcPts val="0"/>
              </a:spcBef>
              <a:spcAft>
                <a:spcPts val="0"/>
              </a:spcAft>
              <a:buSzPts val="1400"/>
              <a:defRPr/>
            </a:pPr>
            <a:r>
              <a:rPr lang="en-US">
                <a:solidFill>
                  <a:srgbClr val="000000"/>
                </a:solidFill>
                <a:latin typeface="Arial"/>
                <a:ea typeface="Arial"/>
                <a:cs typeface="Arial"/>
                <a:sym typeface="Arial"/>
              </a:rPr>
              <a:t>Following the outcomes of a risk assessment or at the invitation of a community, it may be appropriate for a National Society to accompany a community as they develop a Community Early Warning System (C-EWS).</a:t>
            </a:r>
            <a:endParaRPr/>
          </a:p>
          <a:p>
            <a:pPr marL="76200">
              <a:spcBef>
                <a:spcPts val="0"/>
              </a:spcBef>
              <a:spcAft>
                <a:spcPts val="0"/>
              </a:spcAft>
              <a:buSzPts val="1400"/>
              <a:defRPr/>
            </a:pPr>
            <a:endParaRPr>
              <a:solidFill>
                <a:srgbClr val="000000"/>
              </a:solidFill>
              <a:latin typeface="Arial"/>
              <a:ea typeface="Arial"/>
              <a:cs typeface="Arial"/>
              <a:sym typeface="Arial"/>
            </a:endParaRPr>
          </a:p>
          <a:p>
            <a:pPr marL="76200">
              <a:spcBef>
                <a:spcPts val="0"/>
              </a:spcBef>
              <a:spcAft>
                <a:spcPts val="0"/>
              </a:spcAft>
              <a:buSzPts val="1400"/>
              <a:defRPr/>
            </a:pPr>
            <a:r>
              <a:rPr lang="en-US">
                <a:solidFill>
                  <a:srgbClr val="000000"/>
                </a:solidFill>
                <a:latin typeface="Arial"/>
                <a:ea typeface="Arial"/>
                <a:cs typeface="Arial"/>
                <a:sym typeface="Arial"/>
              </a:rPr>
              <a:t>To support this work IFRC has developed resources including </a:t>
            </a:r>
            <a:r>
              <a:rPr lang="en-US" i="1">
                <a:solidFill>
                  <a:srgbClr val="000000"/>
                </a:solidFill>
                <a:latin typeface="Arial"/>
                <a:ea typeface="Arial"/>
                <a:cs typeface="Arial"/>
                <a:sym typeface="Arial"/>
              </a:rPr>
              <a:t>Community Early Warning Systems Guiding Principles and a Training Toolkit – Field Guide </a:t>
            </a:r>
            <a:r>
              <a:rPr lang="en-US">
                <a:solidFill>
                  <a:srgbClr val="000000"/>
                </a:solidFill>
                <a:latin typeface="Arial"/>
                <a:ea typeface="Arial"/>
                <a:cs typeface="Arial"/>
                <a:sym typeface="Arial"/>
              </a:rPr>
              <a:t>which are key references for this section. </a:t>
            </a:r>
            <a:endParaRPr/>
          </a:p>
          <a:p>
            <a:pPr marL="76200">
              <a:spcBef>
                <a:spcPts val="0"/>
              </a:spcBef>
              <a:spcAft>
                <a:spcPts val="0"/>
              </a:spcAft>
              <a:buSzPts val="1400"/>
              <a:defRPr/>
            </a:pPr>
            <a:endParaRPr i="1">
              <a:solidFill>
                <a:srgbClr val="C00000"/>
              </a:solidFill>
            </a:endParaRPr>
          </a:p>
          <a:p>
            <a:pPr marL="76200" indent="-76200">
              <a:spcBef>
                <a:spcPts val="0"/>
              </a:spcBef>
              <a:spcAft>
                <a:spcPts val="0"/>
              </a:spcAft>
              <a:buSzPts val="2400"/>
              <a:defRPr/>
            </a:pPr>
            <a:r>
              <a:rPr lang="en-US"/>
              <a:t>You can find details of these resources in the reading list for this section and at</a:t>
            </a:r>
            <a:endParaRPr/>
          </a:p>
          <a:p>
            <a:pPr marL="76200" indent="-76200">
              <a:spcBef>
                <a:spcPts val="0"/>
              </a:spcBef>
              <a:spcAft>
                <a:spcPts val="0"/>
              </a:spcAft>
              <a:buSzPts val="2400"/>
              <a:defRPr/>
            </a:pPr>
            <a:r>
              <a:rPr lang="en-US" u="sng">
                <a:solidFill>
                  <a:schemeClr val="hlink"/>
                </a:solidFill>
                <a:hlinkClick r:id="rId3"/>
              </a:rPr>
              <a:t>https://www.ifrc.org/PageFiles/103323/1227800-IFRC-CEWS-Guiding-Principles-EN.pdf</a:t>
            </a:r>
            <a:r>
              <a:rPr lang="en-US"/>
              <a:t> </a:t>
            </a:r>
            <a:endParaRPr/>
          </a:p>
          <a:p>
            <a:pPr marL="76200" indent="-76200">
              <a:spcBef>
                <a:spcPts val="0"/>
              </a:spcBef>
              <a:spcAft>
                <a:spcPts val="0"/>
              </a:spcAft>
              <a:buSzPts val="2400"/>
              <a:defRPr/>
            </a:pPr>
            <a:r>
              <a:rPr lang="en-US" u="sng">
                <a:solidFill>
                  <a:schemeClr val="hlink"/>
                </a:solidFill>
                <a:hlinkClick r:id="rId4"/>
              </a:rPr>
              <a:t>https://media.ifrc.org/ifrc/2018/08/29/early-warning-systems-toolkit/</a:t>
            </a:r>
            <a:r>
              <a:rPr lang="en-US"/>
              <a:t> </a:t>
            </a:r>
            <a:endParaRPr/>
          </a:p>
        </p:txBody>
      </p:sp>
      <p:sp>
        <p:nvSpPr>
          <p:cNvPr id="28674" name="Google Shape;185;p32:notes">
            <a:extLst>
              <a:ext uri="{FF2B5EF4-FFF2-40B4-BE49-F238E27FC236}">
                <a16:creationId xmlns:a16="http://schemas.microsoft.com/office/drawing/2014/main" id="{3124A8E7-164F-C44C-91F6-C631361E3AAA}"/>
              </a:ext>
            </a:extLst>
          </p:cNvPr>
          <p:cNvSpPr>
            <a:spLocks noGrp="1" noRot="1" noChangeAspect="1" noTextEdit="1"/>
          </p:cNvSpPr>
          <p:nvPr>
            <p:ph type="sldImg" idx="2"/>
          </p:nvPr>
        </p:nvSpPr>
        <p:spPr>
          <a:custGeom>
            <a:avLst/>
            <a:gdLst>
              <a:gd name="T0" fmla="*/ 0 w 120000"/>
              <a:gd name="T1" fmla="*/ 0 h 120000"/>
              <a:gd name="T2" fmla="*/ 309676800 w 120000"/>
              <a:gd name="T3" fmla="*/ 0 h 120000"/>
              <a:gd name="T4" fmla="*/ 309676800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round/>
            <a:headEnd type="none" w="sm" len="sm"/>
            <a:tailEnd type="none" w="sm" len="sm"/>
          </a:ln>
        </p:spPr>
      </p:sp>
    </p:spTree>
    <p:extLst>
      <p:ext uri="{BB962C8B-B14F-4D97-AF65-F5344CB8AC3E}">
        <p14:creationId xmlns:p14="http://schemas.microsoft.com/office/powerpoint/2010/main" val="15919085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4" name="Google Shape;194;p33:notes">
            <a:extLst>
              <a:ext uri="{FF2B5EF4-FFF2-40B4-BE49-F238E27FC236}">
                <a16:creationId xmlns:a16="http://schemas.microsoft.com/office/drawing/2014/main" id="{A852B88F-BEEC-6C48-98C4-7BED3D938228}"/>
              </a:ext>
            </a:extLst>
          </p:cNvPr>
          <p:cNvSpPr txBox="1">
            <a:spLocks noGrp="1"/>
          </p:cNvSpPr>
          <p:nvPr>
            <p:ph type="body" idx="1"/>
          </p:nvPr>
        </p:nvSpPr>
        <p:spPr>
          <a:ln/>
        </p:spPr>
        <p:txBody>
          <a:bodyPr spcFirstLastPara="1" lIns="91425" tIns="45700" rIns="91425" bIns="45700">
            <a:noAutofit/>
          </a:bodyPr>
          <a:lstStyle/>
          <a:p>
            <a:pPr marL="76200">
              <a:spcBef>
                <a:spcPts val="0"/>
              </a:spcBef>
              <a:spcAft>
                <a:spcPts val="0"/>
              </a:spcAft>
              <a:buSzPts val="1400"/>
              <a:defRPr/>
            </a:pPr>
            <a:r>
              <a:rPr lang="en-US" dirty="0">
                <a:solidFill>
                  <a:srgbClr val="000000"/>
                </a:solidFill>
              </a:rPr>
              <a:t>As summarized in IFRC Guidance, a Community Early Warning System (C-EWS) is:</a:t>
            </a:r>
            <a:endParaRPr dirty="0"/>
          </a:p>
          <a:p>
            <a:pPr marL="76200">
              <a:spcBef>
                <a:spcPts val="0"/>
              </a:spcBef>
              <a:spcAft>
                <a:spcPts val="0"/>
              </a:spcAft>
              <a:buSzPts val="1400"/>
              <a:defRPr/>
            </a:pPr>
            <a:endParaRPr i="1" dirty="0">
              <a:solidFill>
                <a:srgbClr val="C00000"/>
              </a:solidFill>
            </a:endParaRPr>
          </a:p>
          <a:p>
            <a:pPr marL="76200" indent="-76200">
              <a:spcBef>
                <a:spcPts val="0"/>
              </a:spcBef>
              <a:spcAft>
                <a:spcPts val="0"/>
              </a:spcAft>
              <a:buSzPts val="2400"/>
              <a:defRPr/>
            </a:pPr>
            <a:r>
              <a:rPr lang="en-US" i="1" dirty="0">
                <a:solidFill>
                  <a:srgbClr val="C00000"/>
                </a:solidFill>
              </a:rPr>
              <a:t>An effort </a:t>
            </a:r>
            <a:r>
              <a:rPr lang="en-US" b="1" i="1" dirty="0">
                <a:solidFill>
                  <a:srgbClr val="C00000"/>
                </a:solidFill>
              </a:rPr>
              <a:t>by or with, but not for, a community</a:t>
            </a:r>
            <a:endParaRPr b="1" dirty="0"/>
          </a:p>
          <a:p>
            <a:pPr marL="76200" indent="-76200">
              <a:spcBef>
                <a:spcPts val="0"/>
              </a:spcBef>
              <a:spcAft>
                <a:spcPts val="0"/>
              </a:spcAft>
              <a:buClr>
                <a:srgbClr val="000000"/>
              </a:buClr>
              <a:buSzPts val="2400"/>
              <a:defRPr/>
            </a:pPr>
            <a:r>
              <a:rPr lang="en-US" i="1" dirty="0">
                <a:solidFill>
                  <a:srgbClr val="C00000"/>
                </a:solidFill>
              </a:rPr>
              <a:t> to </a:t>
            </a:r>
            <a:r>
              <a:rPr lang="en-US" b="1" i="1" dirty="0">
                <a:solidFill>
                  <a:srgbClr val="C00000"/>
                </a:solidFill>
              </a:rPr>
              <a:t>systematically collect</a:t>
            </a:r>
            <a:r>
              <a:rPr lang="en-US" i="1" dirty="0">
                <a:solidFill>
                  <a:srgbClr val="C00000"/>
                </a:solidFill>
              </a:rPr>
              <a:t>, compile and/or </a:t>
            </a:r>
            <a:r>
              <a:rPr lang="en-US" i="1" dirty="0" err="1">
                <a:solidFill>
                  <a:srgbClr val="C00000"/>
                </a:solidFill>
              </a:rPr>
              <a:t>analyse</a:t>
            </a:r>
            <a:r>
              <a:rPr lang="en-US" i="1" dirty="0">
                <a:solidFill>
                  <a:srgbClr val="C00000"/>
                </a:solidFill>
              </a:rPr>
              <a:t> information </a:t>
            </a:r>
            <a:endParaRPr dirty="0"/>
          </a:p>
          <a:p>
            <a:pPr marL="76200" indent="-76200">
              <a:spcBef>
                <a:spcPts val="0"/>
              </a:spcBef>
              <a:spcAft>
                <a:spcPts val="0"/>
              </a:spcAft>
              <a:buClr>
                <a:srgbClr val="000000"/>
              </a:buClr>
              <a:buSzPts val="2400"/>
              <a:defRPr/>
            </a:pPr>
            <a:r>
              <a:rPr lang="en-US" i="1" dirty="0">
                <a:solidFill>
                  <a:srgbClr val="C00000"/>
                </a:solidFill>
              </a:rPr>
              <a:t>that </a:t>
            </a:r>
            <a:r>
              <a:rPr lang="en-US" b="1" i="1" dirty="0">
                <a:solidFill>
                  <a:srgbClr val="C00000"/>
                </a:solidFill>
              </a:rPr>
              <a:t>enables the dissemination of warning messages </a:t>
            </a:r>
            <a:endParaRPr b="1" dirty="0"/>
          </a:p>
          <a:p>
            <a:pPr marL="76200" indent="-76200">
              <a:spcBef>
                <a:spcPts val="0"/>
              </a:spcBef>
              <a:spcAft>
                <a:spcPts val="0"/>
              </a:spcAft>
              <a:buClr>
                <a:srgbClr val="000000"/>
              </a:buClr>
              <a:buSzPts val="2400"/>
              <a:defRPr/>
            </a:pPr>
            <a:r>
              <a:rPr lang="en-US" b="1" i="1" dirty="0">
                <a:solidFill>
                  <a:srgbClr val="C00000"/>
                </a:solidFill>
              </a:rPr>
              <a:t>that when actionable</a:t>
            </a:r>
            <a:r>
              <a:rPr lang="en-US" i="1" dirty="0">
                <a:solidFill>
                  <a:srgbClr val="C00000"/>
                </a:solidFill>
              </a:rPr>
              <a:t> </a:t>
            </a:r>
            <a:endParaRPr dirty="0"/>
          </a:p>
          <a:p>
            <a:pPr marL="76200" indent="-76200">
              <a:spcBef>
                <a:spcPts val="0"/>
              </a:spcBef>
              <a:spcAft>
                <a:spcPts val="0"/>
              </a:spcAft>
              <a:buClr>
                <a:srgbClr val="000000"/>
              </a:buClr>
              <a:buSzPts val="2400"/>
              <a:defRPr/>
            </a:pPr>
            <a:r>
              <a:rPr lang="en-US" i="1" dirty="0">
                <a:solidFill>
                  <a:srgbClr val="C00000"/>
                </a:solidFill>
              </a:rPr>
              <a:t>can help the community (or others downstream) </a:t>
            </a:r>
            <a:endParaRPr dirty="0"/>
          </a:p>
          <a:p>
            <a:pPr marL="76200" indent="-76200">
              <a:spcBef>
                <a:spcPts val="0"/>
              </a:spcBef>
              <a:spcAft>
                <a:spcPts val="0"/>
              </a:spcAft>
              <a:buClr>
                <a:srgbClr val="000000"/>
              </a:buClr>
              <a:buSzPts val="2400"/>
              <a:defRPr/>
            </a:pPr>
            <a:r>
              <a:rPr lang="en-US" b="1" i="1" dirty="0">
                <a:solidFill>
                  <a:srgbClr val="C00000"/>
                </a:solidFill>
              </a:rPr>
              <a:t>reduce harm or loss from a hazard </a:t>
            </a:r>
            <a:r>
              <a:rPr lang="en-US" i="1" dirty="0">
                <a:solidFill>
                  <a:srgbClr val="C00000"/>
                </a:solidFill>
              </a:rPr>
              <a:t>(or threat) event (or process).</a:t>
            </a:r>
            <a:r>
              <a:rPr lang="en-US" dirty="0">
                <a:solidFill>
                  <a:srgbClr val="C00000"/>
                </a:solidFill>
              </a:rPr>
              <a:t>”</a:t>
            </a:r>
            <a:endParaRPr dirty="0"/>
          </a:p>
          <a:p>
            <a:pPr marL="76200" indent="-76200">
              <a:spcBef>
                <a:spcPts val="0"/>
              </a:spcBef>
              <a:spcAft>
                <a:spcPts val="0"/>
              </a:spcAft>
              <a:buClr>
                <a:srgbClr val="000000"/>
              </a:buClr>
              <a:buSzPts val="2400"/>
              <a:defRPr/>
            </a:pPr>
            <a:endParaRPr dirty="0">
              <a:solidFill>
                <a:srgbClr val="C00000"/>
              </a:solidFill>
            </a:endParaRPr>
          </a:p>
          <a:p>
            <a:pPr>
              <a:lnSpc>
                <a:spcPct val="90000"/>
              </a:lnSpc>
              <a:spcBef>
                <a:spcPts val="0"/>
              </a:spcBef>
              <a:spcAft>
                <a:spcPts val="0"/>
              </a:spcAft>
              <a:buSzPts val="1400"/>
              <a:defRPr/>
            </a:pPr>
            <a:r>
              <a:rPr lang="en-US" dirty="0">
                <a:solidFill>
                  <a:schemeClr val="dk1"/>
                </a:solidFill>
              </a:rPr>
              <a:t>The critical aspects of this definition are highlighted and worth repeating.</a:t>
            </a:r>
            <a:endParaRPr dirty="0"/>
          </a:p>
          <a:p>
            <a:pPr>
              <a:lnSpc>
                <a:spcPct val="90000"/>
              </a:lnSpc>
              <a:spcBef>
                <a:spcPts val="0"/>
              </a:spcBef>
              <a:spcAft>
                <a:spcPts val="0"/>
              </a:spcAft>
              <a:buSzPts val="1400"/>
              <a:defRPr/>
            </a:pPr>
            <a:endParaRPr dirty="0">
              <a:solidFill>
                <a:schemeClr val="dk1"/>
              </a:solidFill>
            </a:endParaRPr>
          </a:p>
          <a:p>
            <a:pPr>
              <a:lnSpc>
                <a:spcPct val="90000"/>
              </a:lnSpc>
              <a:spcBef>
                <a:spcPts val="0"/>
              </a:spcBef>
              <a:spcAft>
                <a:spcPts val="0"/>
              </a:spcAft>
              <a:buSzPts val="1400"/>
              <a:defRPr/>
            </a:pPr>
            <a:r>
              <a:rPr lang="en-US" b="1" dirty="0">
                <a:solidFill>
                  <a:schemeClr val="dk1"/>
                </a:solidFill>
              </a:rPr>
              <a:t>Important to mention that:</a:t>
            </a:r>
            <a:endParaRPr dirty="0"/>
          </a:p>
          <a:p>
            <a:pPr marL="76200">
              <a:spcBef>
                <a:spcPts val="0"/>
              </a:spcBef>
              <a:spcAft>
                <a:spcPts val="0"/>
              </a:spcAft>
              <a:buSzPts val="1400"/>
              <a:defRPr/>
            </a:pPr>
            <a:r>
              <a:rPr lang="en-US" dirty="0">
                <a:solidFill>
                  <a:schemeClr val="dk1"/>
                </a:solidFill>
              </a:rPr>
              <a:t>Community Early Warning Systems are not standalone. </a:t>
            </a:r>
            <a:endParaRPr dirty="0">
              <a:solidFill>
                <a:schemeClr val="dk1"/>
              </a:solidFill>
            </a:endParaRPr>
          </a:p>
          <a:p>
            <a:pPr marL="76200">
              <a:spcBef>
                <a:spcPts val="0"/>
              </a:spcBef>
              <a:spcAft>
                <a:spcPts val="0"/>
              </a:spcAft>
              <a:buSzPts val="1400"/>
              <a:defRPr/>
            </a:pPr>
            <a:r>
              <a:rPr lang="en-US" dirty="0">
                <a:solidFill>
                  <a:schemeClr val="dk1"/>
                </a:solidFill>
              </a:rPr>
              <a:t>They must be connected to National Early Warnings Systems.</a:t>
            </a:r>
            <a:endParaRPr dirty="0">
              <a:solidFill>
                <a:schemeClr val="dk1"/>
              </a:solidFill>
            </a:endParaRPr>
          </a:p>
          <a:p>
            <a:pPr marL="76200">
              <a:spcBef>
                <a:spcPts val="0"/>
              </a:spcBef>
              <a:spcAft>
                <a:spcPts val="0"/>
              </a:spcAft>
              <a:buSzPts val="1400"/>
              <a:defRPr/>
            </a:pPr>
            <a:r>
              <a:rPr lang="en-US" dirty="0">
                <a:solidFill>
                  <a:schemeClr val="dk1"/>
                </a:solidFill>
              </a:rPr>
              <a:t>And be integrated into other Community-based Disaster Risk Management initiatives</a:t>
            </a:r>
          </a:p>
          <a:p>
            <a:pPr marL="76200">
              <a:spcBef>
                <a:spcPts val="0"/>
              </a:spcBef>
              <a:spcAft>
                <a:spcPts val="0"/>
              </a:spcAft>
              <a:buSzPts val="1400"/>
              <a:defRPr/>
            </a:pPr>
            <a:endParaRPr lang="en-US" dirty="0">
              <a:solidFill>
                <a:schemeClr val="dk1"/>
              </a:solidFill>
            </a:endParaRPr>
          </a:p>
          <a:p>
            <a:pPr marL="76200">
              <a:spcBef>
                <a:spcPts val="0"/>
              </a:spcBef>
              <a:spcAft>
                <a:spcPts val="0"/>
              </a:spcAft>
              <a:buSzPts val="1400"/>
              <a:defRPr/>
            </a:pPr>
            <a:endParaRPr lang="en-US" dirty="0">
              <a:solidFill>
                <a:schemeClr val="dk1"/>
              </a:solidFill>
            </a:endParaRPr>
          </a:p>
          <a:p>
            <a:pPr marL="76200">
              <a:spcBef>
                <a:spcPts val="0"/>
              </a:spcBef>
              <a:spcAft>
                <a:spcPts val="0"/>
              </a:spcAft>
              <a:buClr>
                <a:schemeClr val="dk1"/>
              </a:buClr>
              <a:buSzPts val="1400"/>
              <a:defRPr/>
            </a:pPr>
            <a:r>
              <a:rPr lang="en" sz="1400" dirty="0">
                <a:solidFill>
                  <a:schemeClr val="dk1"/>
                </a:solidFill>
              </a:rPr>
              <a:t>The IFRC has identified key principles to guide the design and implementation of CEWS. Many of them have a </a:t>
            </a:r>
            <a:r>
              <a:rPr lang="en" sz="1400" dirty="0">
                <a:solidFill>
                  <a:srgbClr val="C00000"/>
                </a:solidFill>
              </a:rPr>
              <a:t>climate related dimension.</a:t>
            </a:r>
          </a:p>
          <a:p>
            <a:pPr marL="76200">
              <a:spcBef>
                <a:spcPts val="0"/>
              </a:spcBef>
              <a:spcAft>
                <a:spcPts val="0"/>
              </a:spcAft>
              <a:buClr>
                <a:schemeClr val="dk1"/>
              </a:buClr>
              <a:buSzPts val="1400"/>
              <a:defRPr/>
            </a:pPr>
            <a:endParaRPr lang="en" sz="1400" dirty="0">
              <a:solidFill>
                <a:srgbClr val="C00000"/>
              </a:solidFill>
            </a:endParaRPr>
          </a:p>
          <a:p>
            <a:pPr marL="533400" indent="-419100">
              <a:spcBef>
                <a:spcPts val="0"/>
              </a:spcBef>
              <a:spcAft>
                <a:spcPts val="0"/>
              </a:spcAft>
              <a:buClr>
                <a:srgbClr val="C00000"/>
              </a:buClr>
              <a:buSzPts val="1800"/>
              <a:buFontTx/>
              <a:buChar char="✓"/>
              <a:defRPr/>
            </a:pPr>
            <a:r>
              <a:rPr lang="en" dirty="0">
                <a:solidFill>
                  <a:schemeClr val="dk1"/>
                </a:solidFill>
              </a:rPr>
              <a:t>Integrate with DRR</a:t>
            </a:r>
          </a:p>
          <a:p>
            <a:pPr marL="533400" indent="-419100">
              <a:spcBef>
                <a:spcPts val="0"/>
              </a:spcBef>
              <a:spcAft>
                <a:spcPts val="0"/>
              </a:spcAft>
              <a:buClr>
                <a:srgbClr val="C00000"/>
              </a:buClr>
              <a:buSzPts val="1800"/>
              <a:buFontTx/>
              <a:buChar char="✓"/>
              <a:defRPr/>
            </a:pPr>
            <a:r>
              <a:rPr lang="en" dirty="0">
                <a:solidFill>
                  <a:schemeClr val="dk1"/>
                </a:solidFill>
              </a:rPr>
              <a:t>Synergy across levels</a:t>
            </a:r>
          </a:p>
          <a:p>
            <a:pPr marL="533400" indent="-419100">
              <a:spcBef>
                <a:spcPts val="0"/>
              </a:spcBef>
              <a:spcAft>
                <a:spcPts val="0"/>
              </a:spcAft>
              <a:buClr>
                <a:srgbClr val="C00000"/>
              </a:buClr>
              <a:buSzPts val="1800"/>
              <a:buFontTx/>
              <a:buChar char="✓"/>
              <a:defRPr/>
            </a:pPr>
            <a:r>
              <a:rPr lang="en" dirty="0">
                <a:solidFill>
                  <a:srgbClr val="C00000"/>
                </a:solidFill>
              </a:rPr>
              <a:t>Multi-hazard EWS</a:t>
            </a:r>
          </a:p>
          <a:p>
            <a:pPr marL="533400" indent="-419100">
              <a:spcBef>
                <a:spcPts val="0"/>
              </a:spcBef>
              <a:spcAft>
                <a:spcPts val="0"/>
              </a:spcAft>
              <a:buClr>
                <a:srgbClr val="C00000"/>
              </a:buClr>
              <a:buSzPts val="1800"/>
              <a:buFontTx/>
              <a:buChar char="✓"/>
              <a:defRPr/>
            </a:pPr>
            <a:r>
              <a:rPr lang="en" dirty="0">
                <a:solidFill>
                  <a:schemeClr val="dk1"/>
                </a:solidFill>
              </a:rPr>
              <a:t>Include vulnerability</a:t>
            </a:r>
          </a:p>
          <a:p>
            <a:pPr marL="533400" indent="-419100">
              <a:spcBef>
                <a:spcPts val="0"/>
              </a:spcBef>
              <a:spcAft>
                <a:spcPts val="0"/>
              </a:spcAft>
              <a:buClr>
                <a:srgbClr val="C00000"/>
              </a:buClr>
              <a:buSzPts val="1800"/>
              <a:buFontTx/>
              <a:buChar char="✓"/>
              <a:defRPr/>
            </a:pPr>
            <a:r>
              <a:rPr lang="en" dirty="0">
                <a:solidFill>
                  <a:schemeClr val="dk1"/>
                </a:solidFill>
              </a:rPr>
              <a:t>EWS components with multiple functions</a:t>
            </a:r>
          </a:p>
          <a:p>
            <a:pPr marL="533400" indent="-419100">
              <a:spcBef>
                <a:spcPts val="0"/>
              </a:spcBef>
              <a:spcAft>
                <a:spcPts val="0"/>
              </a:spcAft>
              <a:buClr>
                <a:srgbClr val="C00000"/>
              </a:buClr>
              <a:buSzPts val="1800"/>
              <a:buFontTx/>
              <a:buChar char="✓"/>
              <a:defRPr/>
            </a:pPr>
            <a:r>
              <a:rPr lang="en" dirty="0">
                <a:solidFill>
                  <a:srgbClr val="C00000"/>
                </a:solidFill>
              </a:rPr>
              <a:t>Multiple timescales</a:t>
            </a:r>
            <a:endParaRPr lang="en" dirty="0">
              <a:solidFill>
                <a:schemeClr val="dk1"/>
              </a:solidFill>
            </a:endParaRPr>
          </a:p>
          <a:p>
            <a:pPr marL="533400" indent="-419100">
              <a:spcBef>
                <a:spcPts val="0"/>
              </a:spcBef>
              <a:spcAft>
                <a:spcPts val="0"/>
              </a:spcAft>
              <a:buClr>
                <a:srgbClr val="C00000"/>
              </a:buClr>
              <a:buSzPts val="1800"/>
              <a:buFontTx/>
              <a:buChar char="✓"/>
              <a:defRPr/>
            </a:pPr>
            <a:r>
              <a:rPr lang="en" dirty="0">
                <a:solidFill>
                  <a:srgbClr val="C00000"/>
                </a:solidFill>
              </a:rPr>
              <a:t>Multiple knowledge systems</a:t>
            </a:r>
            <a:endParaRPr lang="en" dirty="0">
              <a:solidFill>
                <a:schemeClr val="dk1"/>
              </a:solidFill>
            </a:endParaRPr>
          </a:p>
          <a:p>
            <a:pPr marL="533400" indent="-419100">
              <a:spcBef>
                <a:spcPts val="0"/>
              </a:spcBef>
              <a:spcAft>
                <a:spcPts val="0"/>
              </a:spcAft>
              <a:buClr>
                <a:srgbClr val="C00000"/>
              </a:buClr>
              <a:buSzPts val="1800"/>
              <a:buFontTx/>
              <a:buChar char="✓"/>
              <a:defRPr/>
            </a:pPr>
            <a:r>
              <a:rPr lang="en" dirty="0">
                <a:solidFill>
                  <a:srgbClr val="C00000"/>
                </a:solidFill>
              </a:rPr>
              <a:t>Evolving risk and rising uncertainty</a:t>
            </a:r>
            <a:endParaRPr lang="en" dirty="0">
              <a:solidFill>
                <a:schemeClr val="dk1"/>
              </a:solidFill>
            </a:endParaRPr>
          </a:p>
          <a:p>
            <a:pPr marL="533400" indent="-419100">
              <a:spcBef>
                <a:spcPts val="0"/>
              </a:spcBef>
              <a:spcAft>
                <a:spcPts val="0"/>
              </a:spcAft>
              <a:buClr>
                <a:srgbClr val="C00000"/>
              </a:buClr>
              <a:buSzPts val="1800"/>
              <a:buFontTx/>
              <a:buChar char="✓"/>
              <a:defRPr/>
            </a:pPr>
            <a:r>
              <a:rPr lang="en" dirty="0">
                <a:solidFill>
                  <a:srgbClr val="C00000"/>
                </a:solidFill>
              </a:rPr>
              <a:t>Full vulnerability and hazard-scape</a:t>
            </a:r>
            <a:endParaRPr lang="en" dirty="0">
              <a:solidFill>
                <a:schemeClr val="dk1"/>
              </a:solidFill>
            </a:endParaRPr>
          </a:p>
          <a:p>
            <a:pPr marL="533400" indent="-419100">
              <a:spcBef>
                <a:spcPts val="0"/>
              </a:spcBef>
              <a:spcAft>
                <a:spcPts val="0"/>
              </a:spcAft>
              <a:buClr>
                <a:srgbClr val="C00000"/>
              </a:buClr>
              <a:buSzPts val="1800"/>
              <a:buFontTx/>
              <a:buChar char="✓"/>
              <a:defRPr/>
            </a:pPr>
            <a:r>
              <a:rPr lang="en" dirty="0">
                <a:solidFill>
                  <a:schemeClr val="dk1"/>
                </a:solidFill>
              </a:rPr>
              <a:t>Appropriate technology</a:t>
            </a:r>
          </a:p>
          <a:p>
            <a:pPr marL="533400" indent="-419100">
              <a:spcBef>
                <a:spcPts val="0"/>
              </a:spcBef>
              <a:spcAft>
                <a:spcPts val="0"/>
              </a:spcAft>
              <a:buClr>
                <a:srgbClr val="C00000"/>
              </a:buClr>
              <a:buSzPts val="1800"/>
              <a:buFontTx/>
              <a:buChar char="✓"/>
              <a:defRPr/>
            </a:pPr>
            <a:r>
              <a:rPr lang="en" dirty="0">
                <a:solidFill>
                  <a:schemeClr val="dk1"/>
                </a:solidFill>
              </a:rPr>
              <a:t>Redundancy in indicators and communication channels</a:t>
            </a:r>
          </a:p>
          <a:p>
            <a:pPr marL="533400" indent="-419100">
              <a:spcBef>
                <a:spcPts val="0"/>
              </a:spcBef>
              <a:spcAft>
                <a:spcPts val="0"/>
              </a:spcAft>
              <a:buClr>
                <a:srgbClr val="C00000"/>
              </a:buClr>
              <a:buSzPts val="1800"/>
              <a:buFontTx/>
              <a:buChar char="✓"/>
              <a:defRPr/>
            </a:pPr>
            <a:r>
              <a:rPr lang="en" dirty="0">
                <a:solidFill>
                  <a:schemeClr val="dk1"/>
                </a:solidFill>
              </a:rPr>
              <a:t>Target and reach disadvantaged and vulnerable groups</a:t>
            </a:r>
          </a:p>
          <a:p>
            <a:pPr marL="533400" indent="-419100">
              <a:spcBef>
                <a:spcPts val="0"/>
              </a:spcBef>
              <a:spcAft>
                <a:spcPts val="0"/>
              </a:spcAft>
              <a:buClr>
                <a:srgbClr val="C00000"/>
              </a:buClr>
              <a:buSzPts val="1800"/>
              <a:buFontTx/>
              <a:buChar char="✓"/>
              <a:defRPr/>
            </a:pPr>
            <a:endParaRPr lang="en" dirty="0">
              <a:solidFill>
                <a:schemeClr val="dk1"/>
              </a:solidFill>
            </a:endParaRPr>
          </a:p>
          <a:p>
            <a:pPr marL="533400" indent="-304800">
              <a:spcBef>
                <a:spcPts val="0"/>
              </a:spcBef>
              <a:spcAft>
                <a:spcPts val="0"/>
              </a:spcAft>
              <a:buClr>
                <a:schemeClr val="dk1"/>
              </a:buClr>
              <a:buSzPts val="2400"/>
              <a:buFont typeface="Arial"/>
              <a:buNone/>
              <a:defRPr/>
            </a:pPr>
            <a:r>
              <a:rPr lang="en" dirty="0"/>
              <a:t>The CEWS Guiding Principles are available in the reading list for this section and at </a:t>
            </a:r>
          </a:p>
          <a:p>
            <a:pPr marL="76200" indent="-76200">
              <a:spcBef>
                <a:spcPts val="0"/>
              </a:spcBef>
              <a:spcAft>
                <a:spcPts val="0"/>
              </a:spcAft>
              <a:buClr>
                <a:srgbClr val="000000"/>
              </a:buClr>
              <a:buSzPts val="2400"/>
              <a:buFont typeface="Arial"/>
              <a:buNone/>
              <a:defRPr/>
            </a:pPr>
            <a:r>
              <a:rPr lang="en" i="1" dirty="0"/>
              <a:t>https://</a:t>
            </a:r>
            <a:r>
              <a:rPr lang="en" i="1" dirty="0" err="1"/>
              <a:t>www.ifrc.org</a:t>
            </a:r>
            <a:r>
              <a:rPr lang="en" i="1" dirty="0"/>
              <a:t>/</a:t>
            </a:r>
            <a:r>
              <a:rPr lang="en" i="1" dirty="0" err="1"/>
              <a:t>PageFiles</a:t>
            </a:r>
            <a:r>
              <a:rPr lang="en" i="1" dirty="0"/>
              <a:t>/103323/1227800-IFRC-CEWS-Guiding-Principles-EN.pdf</a:t>
            </a:r>
            <a:endParaRPr lang="en" dirty="0"/>
          </a:p>
          <a:p>
            <a:pPr marL="533400" indent="-419100">
              <a:spcBef>
                <a:spcPts val="0"/>
              </a:spcBef>
              <a:spcAft>
                <a:spcPts val="0"/>
              </a:spcAft>
              <a:buClr>
                <a:srgbClr val="C00000"/>
              </a:buClr>
              <a:buSzPts val="1800"/>
              <a:buFontTx/>
              <a:buChar char="✓"/>
              <a:defRPr/>
            </a:pPr>
            <a:endParaRPr lang="en" dirty="0">
              <a:solidFill>
                <a:schemeClr val="dk1"/>
              </a:solidFill>
            </a:endParaRPr>
          </a:p>
          <a:p>
            <a:pPr marL="76200">
              <a:spcBef>
                <a:spcPts val="0"/>
              </a:spcBef>
              <a:spcAft>
                <a:spcPts val="0"/>
              </a:spcAft>
              <a:buSzPts val="1400"/>
              <a:defRPr/>
            </a:pPr>
            <a:endParaRPr dirty="0"/>
          </a:p>
        </p:txBody>
      </p:sp>
      <p:sp>
        <p:nvSpPr>
          <p:cNvPr id="30722" name="Google Shape;195;p33:notes">
            <a:extLst>
              <a:ext uri="{FF2B5EF4-FFF2-40B4-BE49-F238E27FC236}">
                <a16:creationId xmlns:a16="http://schemas.microsoft.com/office/drawing/2014/main" id="{EFE8D428-AF26-F543-B33A-99C254D288BE}"/>
              </a:ext>
            </a:extLst>
          </p:cNvPr>
          <p:cNvSpPr>
            <a:spLocks noGrp="1" noRot="1" noChangeAspect="1" noTextEdit="1"/>
          </p:cNvSpPr>
          <p:nvPr>
            <p:ph type="sldImg" idx="2"/>
          </p:nvPr>
        </p:nvSpPr>
        <p:spPr>
          <a:custGeom>
            <a:avLst/>
            <a:gdLst>
              <a:gd name="T0" fmla="*/ 0 w 120000"/>
              <a:gd name="T1" fmla="*/ 0 h 120000"/>
              <a:gd name="T2" fmla="*/ 309676800 w 120000"/>
              <a:gd name="T3" fmla="*/ 0 h 120000"/>
              <a:gd name="T4" fmla="*/ 309676800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round/>
            <a:headEnd type="none" w="sm" len="sm"/>
            <a:tailEnd type="none" w="sm" len="sm"/>
          </a:ln>
        </p:spPr>
      </p:sp>
    </p:spTree>
    <p:extLst>
      <p:ext uri="{BB962C8B-B14F-4D97-AF65-F5344CB8AC3E}">
        <p14:creationId xmlns:p14="http://schemas.microsoft.com/office/powerpoint/2010/main" val="14026787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3" name="Google Shape;203;g4e16929822_1_37:notes">
            <a:extLst>
              <a:ext uri="{FF2B5EF4-FFF2-40B4-BE49-F238E27FC236}">
                <a16:creationId xmlns:a16="http://schemas.microsoft.com/office/drawing/2014/main" id="{06EF9AE5-57A5-564F-A199-C2C8417CA077}"/>
              </a:ext>
            </a:extLst>
          </p:cNvPr>
          <p:cNvSpPr txBox="1">
            <a:spLocks noGrp="1"/>
          </p:cNvSpPr>
          <p:nvPr>
            <p:ph type="body" idx="1"/>
          </p:nvPr>
        </p:nvSpPr>
        <p:spPr>
          <a:ln/>
        </p:spPr>
        <p:txBody>
          <a:bodyPr spcFirstLastPara="1" lIns="91425" tIns="45700" rIns="91425" bIns="45700">
            <a:noAutofit/>
          </a:bodyPr>
          <a:lstStyle/>
          <a:p>
            <a:pPr marL="76200">
              <a:spcBef>
                <a:spcPts val="0"/>
              </a:spcBef>
              <a:spcAft>
                <a:spcPts val="0"/>
              </a:spcAft>
              <a:buSzPts val="1400"/>
              <a:defRPr/>
            </a:pPr>
            <a:r>
              <a:rPr lang="en-US">
                <a:solidFill>
                  <a:srgbClr val="000000"/>
                </a:solidFill>
              </a:rPr>
              <a:t>As summarized in IFRC Guidance, </a:t>
            </a:r>
            <a:r>
              <a:rPr lang="en-US" b="1">
                <a:solidFill>
                  <a:srgbClr val="C00000"/>
                </a:solidFill>
              </a:rPr>
              <a:t>the CEWS Guiding Principles</a:t>
            </a:r>
            <a:r>
              <a:rPr lang="en-US">
                <a:solidFill>
                  <a:schemeClr val="dk1"/>
                </a:solidFill>
              </a:rPr>
              <a:t> guide the design and implementation of CEWS. </a:t>
            </a:r>
            <a:endParaRPr>
              <a:solidFill>
                <a:schemeClr val="dk1"/>
              </a:solidFill>
            </a:endParaRPr>
          </a:p>
          <a:p>
            <a:pPr marL="76200">
              <a:spcBef>
                <a:spcPts val="0"/>
              </a:spcBef>
              <a:spcAft>
                <a:spcPts val="0"/>
              </a:spcAft>
              <a:buSzPts val="1400"/>
              <a:defRPr/>
            </a:pPr>
            <a:r>
              <a:rPr lang="en-US">
                <a:solidFill>
                  <a:schemeClr val="dk1"/>
                </a:solidFill>
              </a:rPr>
              <a:t>Many of them have a climate related dimension.</a:t>
            </a:r>
            <a:endParaRPr/>
          </a:p>
          <a:p>
            <a:pPr marL="76200">
              <a:spcBef>
                <a:spcPts val="0"/>
              </a:spcBef>
              <a:spcAft>
                <a:spcPts val="0"/>
              </a:spcAft>
              <a:buClr>
                <a:schemeClr val="dk1"/>
              </a:buClr>
              <a:buSzPts val="1400"/>
              <a:buFont typeface="Arial"/>
              <a:buNone/>
              <a:defRPr/>
            </a:pPr>
            <a:endParaRPr>
              <a:solidFill>
                <a:schemeClr val="dk1"/>
              </a:solidFill>
            </a:endParaRPr>
          </a:p>
          <a:p>
            <a:pPr marL="533400" indent="-381000">
              <a:spcBef>
                <a:spcPts val="0"/>
              </a:spcBef>
              <a:spcAft>
                <a:spcPts val="0"/>
              </a:spcAft>
              <a:buClr>
                <a:srgbClr val="C00000"/>
              </a:buClr>
              <a:buSzPts val="1200"/>
              <a:buFontTx/>
              <a:buChar char="✓"/>
              <a:defRPr/>
            </a:pPr>
            <a:r>
              <a:rPr lang="en-US">
                <a:solidFill>
                  <a:schemeClr val="dk1"/>
                </a:solidFill>
              </a:rPr>
              <a:t>Integrate with DRR</a:t>
            </a:r>
            <a:endParaRPr>
              <a:solidFill>
                <a:schemeClr val="dk1"/>
              </a:solidFill>
            </a:endParaRPr>
          </a:p>
          <a:p>
            <a:pPr marL="533400" indent="-381000">
              <a:spcBef>
                <a:spcPts val="0"/>
              </a:spcBef>
              <a:spcAft>
                <a:spcPts val="0"/>
              </a:spcAft>
              <a:buClr>
                <a:srgbClr val="C00000"/>
              </a:buClr>
              <a:buSzPts val="1200"/>
              <a:buFontTx/>
              <a:buChar char="✓"/>
              <a:defRPr/>
            </a:pPr>
            <a:r>
              <a:rPr lang="en-US">
                <a:solidFill>
                  <a:schemeClr val="dk1"/>
                </a:solidFill>
              </a:rPr>
              <a:t>Aim for synergy across levels</a:t>
            </a:r>
            <a:endParaRPr>
              <a:solidFill>
                <a:schemeClr val="dk1"/>
              </a:solidFill>
            </a:endParaRPr>
          </a:p>
          <a:p>
            <a:pPr marL="533400" indent="-381000">
              <a:spcBef>
                <a:spcPts val="0"/>
              </a:spcBef>
              <a:spcAft>
                <a:spcPts val="0"/>
              </a:spcAft>
              <a:buClr>
                <a:srgbClr val="C00000"/>
              </a:buClr>
              <a:buSzPts val="1200"/>
              <a:buFontTx/>
              <a:buChar char="✓"/>
              <a:defRPr/>
            </a:pPr>
            <a:r>
              <a:rPr lang="en-US">
                <a:solidFill>
                  <a:srgbClr val="C00000"/>
                </a:solidFill>
              </a:rPr>
              <a:t>Insist on multi-hazard EWS</a:t>
            </a:r>
            <a:endParaRPr>
              <a:solidFill>
                <a:schemeClr val="dk1"/>
              </a:solidFill>
            </a:endParaRPr>
          </a:p>
          <a:p>
            <a:pPr marL="533400" indent="-381000">
              <a:spcBef>
                <a:spcPts val="0"/>
              </a:spcBef>
              <a:spcAft>
                <a:spcPts val="0"/>
              </a:spcAft>
              <a:buClr>
                <a:srgbClr val="C00000"/>
              </a:buClr>
              <a:buSzPts val="1200"/>
              <a:buFontTx/>
              <a:buChar char="✓"/>
              <a:defRPr/>
            </a:pPr>
            <a:r>
              <a:rPr lang="en-US">
                <a:solidFill>
                  <a:schemeClr val="dk1"/>
                </a:solidFill>
              </a:rPr>
              <a:t>Systematically include vulnerability</a:t>
            </a:r>
            <a:endParaRPr>
              <a:solidFill>
                <a:schemeClr val="dk1"/>
              </a:solidFill>
            </a:endParaRPr>
          </a:p>
          <a:p>
            <a:pPr marL="533400" indent="-381000">
              <a:spcBef>
                <a:spcPts val="0"/>
              </a:spcBef>
              <a:spcAft>
                <a:spcPts val="0"/>
              </a:spcAft>
              <a:buClr>
                <a:srgbClr val="C00000"/>
              </a:buClr>
              <a:buSzPts val="1200"/>
              <a:buFontTx/>
              <a:buChar char="✓"/>
              <a:defRPr/>
            </a:pPr>
            <a:r>
              <a:rPr lang="en-US">
                <a:solidFill>
                  <a:schemeClr val="dk1"/>
                </a:solidFill>
              </a:rPr>
              <a:t>Design EWS components with multiple functions</a:t>
            </a:r>
            <a:endParaRPr>
              <a:solidFill>
                <a:schemeClr val="dk1"/>
              </a:solidFill>
            </a:endParaRPr>
          </a:p>
          <a:p>
            <a:pPr marL="533400" indent="-381000">
              <a:spcBef>
                <a:spcPts val="0"/>
              </a:spcBef>
              <a:spcAft>
                <a:spcPts val="0"/>
              </a:spcAft>
              <a:buClr>
                <a:srgbClr val="C00000"/>
              </a:buClr>
              <a:buSzPts val="1200"/>
              <a:buFontTx/>
              <a:buChar char="✓"/>
              <a:defRPr/>
            </a:pPr>
            <a:r>
              <a:rPr lang="en-US">
                <a:solidFill>
                  <a:srgbClr val="C00000"/>
                </a:solidFill>
              </a:rPr>
              <a:t>Accommodate multiple timescales</a:t>
            </a:r>
            <a:endParaRPr>
              <a:solidFill>
                <a:schemeClr val="dk1"/>
              </a:solidFill>
            </a:endParaRPr>
          </a:p>
          <a:p>
            <a:pPr marL="533400" indent="-381000">
              <a:spcBef>
                <a:spcPts val="0"/>
              </a:spcBef>
              <a:spcAft>
                <a:spcPts val="0"/>
              </a:spcAft>
              <a:buClr>
                <a:srgbClr val="C00000"/>
              </a:buClr>
              <a:buSzPts val="1200"/>
              <a:buFontTx/>
              <a:buChar char="✓"/>
              <a:defRPr/>
            </a:pPr>
            <a:r>
              <a:rPr lang="en-US">
                <a:solidFill>
                  <a:srgbClr val="C00000"/>
                </a:solidFill>
              </a:rPr>
              <a:t>Embrace multiple knowledge systems</a:t>
            </a:r>
            <a:endParaRPr>
              <a:solidFill>
                <a:schemeClr val="dk1"/>
              </a:solidFill>
            </a:endParaRPr>
          </a:p>
          <a:p>
            <a:pPr marL="533400" indent="-381000">
              <a:spcBef>
                <a:spcPts val="0"/>
              </a:spcBef>
              <a:spcAft>
                <a:spcPts val="0"/>
              </a:spcAft>
              <a:buClr>
                <a:srgbClr val="C00000"/>
              </a:buClr>
              <a:buSzPts val="1200"/>
              <a:buFontTx/>
              <a:buChar char="✓"/>
              <a:defRPr/>
            </a:pPr>
            <a:r>
              <a:rPr lang="en-US">
                <a:solidFill>
                  <a:srgbClr val="C00000"/>
                </a:solidFill>
              </a:rPr>
              <a:t>Account for evolving risk and rising uncertainty</a:t>
            </a:r>
            <a:endParaRPr>
              <a:solidFill>
                <a:schemeClr val="dk1"/>
              </a:solidFill>
            </a:endParaRPr>
          </a:p>
          <a:p>
            <a:pPr marL="533400" indent="-381000">
              <a:spcBef>
                <a:spcPts val="0"/>
              </a:spcBef>
              <a:spcAft>
                <a:spcPts val="0"/>
              </a:spcAft>
              <a:buClr>
                <a:srgbClr val="C00000"/>
              </a:buClr>
              <a:buSzPts val="1200"/>
              <a:buFontTx/>
              <a:buChar char="✓"/>
              <a:defRPr/>
            </a:pPr>
            <a:r>
              <a:rPr lang="en-US">
                <a:solidFill>
                  <a:srgbClr val="C00000"/>
                </a:solidFill>
              </a:rPr>
              <a:t>Target the full vulnerability and hazard-scape</a:t>
            </a:r>
            <a:endParaRPr>
              <a:solidFill>
                <a:schemeClr val="dk1"/>
              </a:solidFill>
            </a:endParaRPr>
          </a:p>
          <a:p>
            <a:pPr marL="533400" indent="-381000">
              <a:spcBef>
                <a:spcPts val="0"/>
              </a:spcBef>
              <a:spcAft>
                <a:spcPts val="0"/>
              </a:spcAft>
              <a:buClr>
                <a:srgbClr val="C00000"/>
              </a:buClr>
              <a:buSzPts val="1200"/>
              <a:buFontTx/>
              <a:buChar char="✓"/>
              <a:defRPr/>
            </a:pPr>
            <a:r>
              <a:rPr lang="en-US">
                <a:solidFill>
                  <a:schemeClr val="dk1"/>
                </a:solidFill>
              </a:rPr>
              <a:t>Demand appropriate technology</a:t>
            </a:r>
            <a:endParaRPr>
              <a:solidFill>
                <a:schemeClr val="dk1"/>
              </a:solidFill>
            </a:endParaRPr>
          </a:p>
          <a:p>
            <a:pPr marL="533400" indent="-381000">
              <a:spcBef>
                <a:spcPts val="0"/>
              </a:spcBef>
              <a:spcAft>
                <a:spcPts val="0"/>
              </a:spcAft>
              <a:buClr>
                <a:srgbClr val="C00000"/>
              </a:buClr>
              <a:buSzPts val="1200"/>
              <a:buFontTx/>
              <a:buChar char="✓"/>
              <a:defRPr/>
            </a:pPr>
            <a:r>
              <a:rPr lang="en-US">
                <a:solidFill>
                  <a:schemeClr val="dk1"/>
                </a:solidFill>
              </a:rPr>
              <a:t>Require redundancy in indicators and communication channels</a:t>
            </a:r>
            <a:endParaRPr>
              <a:solidFill>
                <a:schemeClr val="dk1"/>
              </a:solidFill>
            </a:endParaRPr>
          </a:p>
          <a:p>
            <a:pPr marL="533400" indent="-381000">
              <a:spcBef>
                <a:spcPts val="0"/>
              </a:spcBef>
              <a:spcAft>
                <a:spcPts val="0"/>
              </a:spcAft>
              <a:buClr>
                <a:srgbClr val="C00000"/>
              </a:buClr>
              <a:buSzPts val="1200"/>
              <a:buFontTx/>
              <a:buChar char="✓"/>
              <a:defRPr/>
            </a:pPr>
            <a:r>
              <a:rPr lang="en-US">
                <a:solidFill>
                  <a:schemeClr val="dk1"/>
                </a:solidFill>
              </a:rPr>
              <a:t>Target and reach disadvantaged and vulnerable groups</a:t>
            </a:r>
            <a:endParaRPr>
              <a:solidFill>
                <a:schemeClr val="dk1"/>
              </a:solidFill>
            </a:endParaRPr>
          </a:p>
          <a:p>
            <a:pPr marL="533400" indent="-304800">
              <a:spcBef>
                <a:spcPts val="0"/>
              </a:spcBef>
              <a:spcAft>
                <a:spcPts val="0"/>
              </a:spcAft>
              <a:buClr>
                <a:schemeClr val="dk1"/>
              </a:buClr>
              <a:buSzPts val="2400"/>
              <a:buFont typeface="Arial"/>
              <a:buNone/>
              <a:defRPr/>
            </a:pPr>
            <a:endParaRPr>
              <a:solidFill>
                <a:schemeClr val="dk1"/>
              </a:solidFill>
            </a:endParaRPr>
          </a:p>
          <a:p>
            <a:pPr marL="533400" indent="-304800">
              <a:spcBef>
                <a:spcPts val="0"/>
              </a:spcBef>
              <a:spcAft>
                <a:spcPts val="0"/>
              </a:spcAft>
              <a:buClr>
                <a:schemeClr val="dk1"/>
              </a:buClr>
              <a:buSzPts val="2400"/>
              <a:buFont typeface="Arial"/>
              <a:buNone/>
              <a:defRPr/>
            </a:pPr>
            <a:r>
              <a:rPr lang="en-US"/>
              <a:t>The CEWS Guiding Principles are available in the reading list for this section and at </a:t>
            </a:r>
            <a:endParaRPr/>
          </a:p>
          <a:p>
            <a:pPr marL="76200" indent="-76200">
              <a:spcBef>
                <a:spcPts val="0"/>
              </a:spcBef>
              <a:spcAft>
                <a:spcPts val="0"/>
              </a:spcAft>
              <a:buClr>
                <a:srgbClr val="000000"/>
              </a:buClr>
              <a:buSzPts val="2400"/>
              <a:buFont typeface="Arial"/>
              <a:buNone/>
              <a:defRPr/>
            </a:pPr>
            <a:r>
              <a:rPr lang="en-US" i="1"/>
              <a:t>https://www.ifrc.org/PageFiles/103323/1227800-IFRC-CEWS-Guiding-Principles-EN.pdf</a:t>
            </a:r>
            <a:endParaRPr/>
          </a:p>
        </p:txBody>
      </p:sp>
      <p:sp>
        <p:nvSpPr>
          <p:cNvPr id="32770" name="Google Shape;204;g4e16929822_1_37:notes">
            <a:extLst>
              <a:ext uri="{FF2B5EF4-FFF2-40B4-BE49-F238E27FC236}">
                <a16:creationId xmlns:a16="http://schemas.microsoft.com/office/drawing/2014/main" id="{A470F14F-A2DD-4247-BDDA-7A56A6046AD5}"/>
              </a:ext>
            </a:extLst>
          </p:cNvPr>
          <p:cNvSpPr>
            <a:spLocks noGrp="1" noRot="1" noChangeAspect="1" noTextEdit="1"/>
          </p:cNvSpPr>
          <p:nvPr>
            <p:ph type="sldImg" idx="2"/>
          </p:nvPr>
        </p:nvSpPr>
        <p:spPr>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round/>
            <a:headEnd type="none" w="sm" len="sm"/>
            <a:tailEnd type="none" w="sm" len="sm"/>
          </a:ln>
        </p:spPr>
      </p:sp>
    </p:spTree>
    <p:extLst>
      <p:ext uri="{BB962C8B-B14F-4D97-AF65-F5344CB8AC3E}">
        <p14:creationId xmlns:p14="http://schemas.microsoft.com/office/powerpoint/2010/main" val="14286485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817" name="Google Shape;212;p34:notes">
            <a:extLst>
              <a:ext uri="{FF2B5EF4-FFF2-40B4-BE49-F238E27FC236}">
                <a16:creationId xmlns:a16="http://schemas.microsoft.com/office/drawing/2014/main" id="{26A39DE0-41DD-7D4C-9303-EED31AB62A9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lnSpc>
                <a:spcPct val="90000"/>
              </a:lnSpc>
              <a:spcBef>
                <a:spcPct val="0"/>
              </a:spcBef>
              <a:buClr>
                <a:srgbClr val="000000"/>
              </a:buClr>
              <a:buSzPts val="1400"/>
            </a:pPr>
            <a:r>
              <a:rPr lang="en-US" altLang="nl-NL"/>
              <a:t>Conducted in the Pacific, the so called ‘FINPAC’ project pilots aimed to develop a model to better link community, national and provincial early warning systems.</a:t>
            </a:r>
            <a:endParaRPr lang="nl-NL" altLang="nl-NL"/>
          </a:p>
          <a:p>
            <a:pPr>
              <a:lnSpc>
                <a:spcPct val="90000"/>
              </a:lnSpc>
              <a:spcBef>
                <a:spcPct val="0"/>
              </a:spcBef>
              <a:buSzPts val="1400"/>
            </a:pPr>
            <a:endParaRPr lang="nl-NL" altLang="nl-NL"/>
          </a:p>
          <a:p>
            <a:pPr>
              <a:lnSpc>
                <a:spcPct val="90000"/>
              </a:lnSpc>
              <a:spcBef>
                <a:spcPct val="0"/>
              </a:spcBef>
              <a:buSzPts val="1400"/>
            </a:pPr>
            <a:r>
              <a:rPr lang="en-US" altLang="nl-NL"/>
              <a:t>In the eight countries, partnerships for project oversight and implementation were formed between NMSs, NDMOs, Red Cross National Societies, provincial authorities and communities. These multi-organization teams worked together to design, conduct and review participatory workshops, training and exercises to identify community priorities and knowledge related to disasters. </a:t>
            </a:r>
            <a:endParaRPr lang="nl-NL" altLang="nl-NL"/>
          </a:p>
          <a:p>
            <a:pPr>
              <a:lnSpc>
                <a:spcPct val="90000"/>
              </a:lnSpc>
              <a:spcBef>
                <a:spcPct val="0"/>
              </a:spcBef>
              <a:buSzPts val="1400"/>
            </a:pPr>
            <a:endParaRPr lang="nl-NL" altLang="nl-NL"/>
          </a:p>
          <a:p>
            <a:pPr>
              <a:lnSpc>
                <a:spcPct val="90000"/>
              </a:lnSpc>
              <a:spcBef>
                <a:spcPct val="0"/>
              </a:spcBef>
              <a:buSzPts val="1400"/>
            </a:pPr>
            <a:r>
              <a:rPr lang="nl-NL" altLang="nl-NL"/>
              <a:t>Example of successful outcome in this project: </a:t>
            </a:r>
          </a:p>
          <a:p>
            <a:pPr>
              <a:lnSpc>
                <a:spcPct val="90000"/>
              </a:lnSpc>
              <a:spcBef>
                <a:spcPct val="0"/>
              </a:spcBef>
              <a:buSzPts val="1400"/>
            </a:pPr>
            <a:r>
              <a:rPr lang="nl-NL" altLang="nl-NL"/>
              <a:t>For example, in the Solomon Islands, over an eight-month period, Solomon Islands Meteorological Service (SIMS), Solomon Islands Red Cross Society (SIRCS), the Solomon Islands National Disaster Management Office (SINDMO) and local media worked together to develop </a:t>
            </a:r>
            <a:r>
              <a:rPr lang="nl-NL" altLang="nl-NL" b="1"/>
              <a:t>a low-cost, low-tech community early warning system for floods</a:t>
            </a:r>
            <a:r>
              <a:rPr lang="nl-NL" altLang="nl-NL"/>
              <a:t>. The resulting community early warning system uses a </a:t>
            </a:r>
            <a:r>
              <a:rPr lang="nl-NL" altLang="nl-NL" b="1"/>
              <a:t>truck horn as a siren and a solar-powered three-colour emergency light (red, yellow and blue) based on the colour coding used by standard (SINDMO) national alerts</a:t>
            </a:r>
            <a:r>
              <a:rPr lang="nl-NL" altLang="nl-NL"/>
              <a:t>. conducted This is linked to a low cost low technology solar powered flood siren system. While the light system is designed to monitor and warn the community of flood events, it can also be used for other hazards such as tropical cyclones and tsunamis</a:t>
            </a:r>
            <a:r>
              <a:rPr lang="nl-NL" altLang="nl-NL" b="1"/>
              <a:t>. A simulation exercise was to test the community early warning system and the community’s response procedures. In the week following, a real tsunami warning was activated for Solomon Islands and all community members were evacuated following their com- munity response and evacuation plan. </a:t>
            </a:r>
            <a:endParaRPr lang="nl-NL" altLang="nl-NL"/>
          </a:p>
          <a:p>
            <a:pPr>
              <a:lnSpc>
                <a:spcPct val="90000"/>
              </a:lnSpc>
              <a:spcBef>
                <a:spcPct val="0"/>
              </a:spcBef>
              <a:buSzPts val="1400"/>
            </a:pPr>
            <a:endParaRPr lang="nl-NL" altLang="nl-NL"/>
          </a:p>
          <a:p>
            <a:pPr>
              <a:lnSpc>
                <a:spcPct val="90000"/>
              </a:lnSpc>
              <a:spcBef>
                <a:spcPct val="0"/>
              </a:spcBef>
              <a:buSzPts val="1400"/>
            </a:pPr>
            <a:r>
              <a:rPr lang="en-US" altLang="nl-NL"/>
              <a:t>Information was used to develop a low tech, low cost community early warning systems and community disaster response plan unique to the respective community. You can read about the CEWS, eg see the village of Epau in Vanuatu in the examples for this section.</a:t>
            </a:r>
            <a:endParaRPr lang="nl-NL" altLang="nl-NL">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nSpc>
                <a:spcPct val="90000"/>
              </a:lnSpc>
              <a:spcBef>
                <a:spcPct val="0"/>
              </a:spcBef>
              <a:buSzPts val="1400"/>
            </a:pPr>
            <a:endParaRPr lang="nl-NL" altLang="nl-NL">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nSpc>
                <a:spcPct val="90000"/>
              </a:lnSpc>
              <a:spcBef>
                <a:spcPct val="0"/>
              </a:spcBef>
              <a:buSzPts val="1400"/>
            </a:pPr>
            <a:r>
              <a:rPr lang="en-US" altLang="nl-NL">
                <a:solidFill>
                  <a:srgbClr val="000000"/>
                </a:solidFill>
              </a:rPr>
              <a:t>See complete case study here: </a:t>
            </a:r>
            <a:r>
              <a:rPr lang="en-US" altLang="nl-NL" u="sng">
                <a:solidFill>
                  <a:schemeClr val="hlink"/>
                </a:solidFill>
                <a:hlinkClick r:id="rId3"/>
              </a:rPr>
              <a:t>https://media.ifrc.org/ifrc/wp-content/uploads/sites/5/2018/06/CaseStudy1_Pacific-EWEA-Final.pdf</a:t>
            </a:r>
            <a:r>
              <a:rPr lang="en-US" altLang="nl-NL">
                <a:solidFill>
                  <a:srgbClr val="000000"/>
                </a:solidFill>
              </a:rPr>
              <a:t> </a:t>
            </a:r>
            <a:endParaRPr lang="nl-NL" altLang="nl-NL"/>
          </a:p>
        </p:txBody>
      </p:sp>
      <p:sp>
        <p:nvSpPr>
          <p:cNvPr id="34818" name="Google Shape;213;p34:notes">
            <a:extLst>
              <a:ext uri="{FF2B5EF4-FFF2-40B4-BE49-F238E27FC236}">
                <a16:creationId xmlns:a16="http://schemas.microsoft.com/office/drawing/2014/main" id="{E14E0CC7-FA31-BC40-957B-EBA4F6CE08E7}"/>
              </a:ext>
            </a:extLst>
          </p:cNvPr>
          <p:cNvSpPr>
            <a:spLocks noGrp="1" noRot="1" noChangeAspect="1" noTextEdit="1"/>
          </p:cNvSpPr>
          <p:nvPr>
            <p:ph type="sldImg" idx="2"/>
          </p:nvPr>
        </p:nvSpPr>
        <p:spPr>
          <a:custGeom>
            <a:avLst/>
            <a:gdLst>
              <a:gd name="T0" fmla="*/ 0 w 120000"/>
              <a:gd name="T1" fmla="*/ 0 h 120000"/>
              <a:gd name="T2" fmla="*/ 309676800 w 120000"/>
              <a:gd name="T3" fmla="*/ 0 h 120000"/>
              <a:gd name="T4" fmla="*/ 309676800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round/>
            <a:headEnd type="none" w="sm" len="sm"/>
            <a:tailEnd type="none" w="sm" len="sm"/>
          </a:ln>
        </p:spPr>
      </p:sp>
    </p:spTree>
    <p:extLst>
      <p:ext uri="{BB962C8B-B14F-4D97-AF65-F5344CB8AC3E}">
        <p14:creationId xmlns:p14="http://schemas.microsoft.com/office/powerpoint/2010/main" val="2735815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2" name="Google Shape;42;p18:notes">
            <a:extLst>
              <a:ext uri="{FF2B5EF4-FFF2-40B4-BE49-F238E27FC236}">
                <a16:creationId xmlns:a16="http://schemas.microsoft.com/office/drawing/2014/main" id="{CEFFE4D7-4980-4641-B5E4-8079F950F176}"/>
              </a:ext>
            </a:extLst>
          </p:cNvPr>
          <p:cNvSpPr txBox="1">
            <a:spLocks noGrp="1"/>
          </p:cNvSpPr>
          <p:nvPr>
            <p:ph type="body" idx="1"/>
          </p:nvPr>
        </p:nvSpPr>
        <p:spPr>
          <a:ln/>
        </p:spPr>
        <p:txBody>
          <a:bodyPr spcFirstLastPara="1" lIns="91425" tIns="45700" rIns="91425" bIns="45700">
            <a:noAutofit/>
          </a:bodyPr>
          <a:lstStyle/>
          <a:p>
            <a:pPr>
              <a:spcBef>
                <a:spcPts val="0"/>
              </a:spcBef>
              <a:spcAft>
                <a:spcPts val="0"/>
              </a:spcAft>
              <a:buSzPts val="1400"/>
              <a:defRPr/>
            </a:pPr>
            <a:r>
              <a:rPr lang="en-US">
                <a:solidFill>
                  <a:schemeClr val="dk1"/>
                </a:solidFill>
                <a:highlight>
                  <a:srgbClr val="FFFFFF"/>
                </a:highlight>
              </a:rPr>
              <a:t>Although the concept of preparedness for response is primary focused on responding effectively to disasters, it has a strong focus on anticipatory planning done in the long term through annual planning, seasonal and short term planning. EWEA, EWS and Forecast-based Financing are components within the wider disaster preparedness plans, </a:t>
            </a:r>
            <a:r>
              <a:rPr lang="en-US" i="1" u="sng">
                <a:solidFill>
                  <a:schemeClr val="dk1"/>
                </a:solidFill>
                <a:highlight>
                  <a:srgbClr val="FFFFFF"/>
                </a:highlight>
              </a:rPr>
              <a:t>with the caveat that forecast-based actions can also include mitigation and prevention measures. </a:t>
            </a:r>
            <a:endParaRPr i="1" u="sng">
              <a:solidFill>
                <a:schemeClr val="dk1"/>
              </a:solidFill>
              <a:highlight>
                <a:srgbClr val="FFFFFF"/>
              </a:highlight>
            </a:endParaRPr>
          </a:p>
          <a:p>
            <a:pPr>
              <a:spcBef>
                <a:spcPts val="0"/>
              </a:spcBef>
              <a:spcAft>
                <a:spcPts val="0"/>
              </a:spcAft>
              <a:buSzPts val="1400"/>
              <a:defRPr/>
            </a:pPr>
            <a:endParaRPr>
              <a:solidFill>
                <a:schemeClr val="dk1"/>
              </a:solidFill>
              <a:highlight>
                <a:srgbClr val="FFFFFF"/>
              </a:highlight>
            </a:endParaRPr>
          </a:p>
          <a:p>
            <a:pPr>
              <a:spcBef>
                <a:spcPts val="0"/>
              </a:spcBef>
              <a:spcAft>
                <a:spcPts val="0"/>
              </a:spcAft>
              <a:buSzPts val="1400"/>
              <a:defRPr/>
            </a:pPr>
            <a:r>
              <a:rPr lang="en-US">
                <a:solidFill>
                  <a:schemeClr val="dk1"/>
                </a:solidFill>
                <a:highlight>
                  <a:srgbClr val="FFFFFF"/>
                </a:highlight>
              </a:rPr>
              <a:t>“</a:t>
            </a:r>
            <a:r>
              <a:rPr lang="en-US" b="1">
                <a:solidFill>
                  <a:schemeClr val="dk1"/>
                </a:solidFill>
                <a:highlight>
                  <a:srgbClr val="FFFFFF"/>
                </a:highlight>
              </a:rPr>
              <a:t>Preparedness</a:t>
            </a:r>
            <a:r>
              <a:rPr lang="en-US">
                <a:solidFill>
                  <a:schemeClr val="dk1"/>
                </a:solidFill>
                <a:highlight>
                  <a:srgbClr val="FFFFFF"/>
                </a:highlight>
              </a:rPr>
              <a:t> is the knowledge and capacities developed by governments, response and recovery organizations, communities and individuals to effectively anticipate, respond to and recover from the impacts of likely, imminent or current disasters. </a:t>
            </a:r>
            <a:endParaRPr>
              <a:solidFill>
                <a:schemeClr val="dk1"/>
              </a:solidFill>
              <a:highlight>
                <a:srgbClr val="FFFFFF"/>
              </a:highlight>
            </a:endParaRPr>
          </a:p>
          <a:p>
            <a:pPr>
              <a:spcBef>
                <a:spcPts val="0"/>
              </a:spcBef>
              <a:spcAft>
                <a:spcPts val="0"/>
              </a:spcAft>
              <a:buSzPts val="1400"/>
              <a:defRPr/>
            </a:pPr>
            <a:endParaRPr>
              <a:solidFill>
                <a:schemeClr val="dk1"/>
              </a:solidFill>
              <a:highlight>
                <a:srgbClr val="FFFFFF"/>
              </a:highlight>
            </a:endParaRPr>
          </a:p>
          <a:p>
            <a:pPr>
              <a:spcBef>
                <a:spcPts val="0"/>
              </a:spcBef>
              <a:spcAft>
                <a:spcPts val="0"/>
              </a:spcAft>
              <a:buSzPts val="1400"/>
              <a:defRPr/>
            </a:pPr>
            <a:r>
              <a:rPr lang="en-US">
                <a:solidFill>
                  <a:schemeClr val="dk1"/>
                </a:solidFill>
                <a:highlight>
                  <a:srgbClr val="FFFFFF"/>
                </a:highlight>
              </a:rPr>
              <a:t>Annotation: Preparedness action is carried out within the context of disaster risk management and aims to build the capacities needed to efficiently manage all types of emergencies and achieve orderly transitions from response to sustained recovery. </a:t>
            </a:r>
            <a:endParaRPr>
              <a:solidFill>
                <a:schemeClr val="dk1"/>
              </a:solidFill>
              <a:highlight>
                <a:srgbClr val="FFFFFF"/>
              </a:highlight>
            </a:endParaRPr>
          </a:p>
          <a:p>
            <a:pPr>
              <a:spcBef>
                <a:spcPts val="0"/>
              </a:spcBef>
              <a:spcAft>
                <a:spcPts val="0"/>
              </a:spcAft>
              <a:buSzPts val="1400"/>
              <a:defRPr/>
            </a:pPr>
            <a:endParaRPr>
              <a:solidFill>
                <a:schemeClr val="dk1"/>
              </a:solidFill>
              <a:highlight>
                <a:srgbClr val="FFFFFF"/>
              </a:highlight>
            </a:endParaRPr>
          </a:p>
          <a:p>
            <a:pPr>
              <a:spcBef>
                <a:spcPts val="0"/>
              </a:spcBef>
              <a:spcAft>
                <a:spcPts val="0"/>
              </a:spcAft>
              <a:buSzPts val="1400"/>
              <a:defRPr/>
            </a:pPr>
            <a:r>
              <a:rPr lang="en-US">
                <a:solidFill>
                  <a:schemeClr val="dk1"/>
                </a:solidFill>
                <a:highlight>
                  <a:srgbClr val="FFFFFF"/>
                </a:highlight>
              </a:rPr>
              <a:t>Preparedness is based on a sound analysis of disaster risks and good linkages with early warning systems, and includes such activities as contingency planning, the stockpiling of equipment and supplies, the development of arrangements for coordination, evacuation and public information, and associated training and field exercises. These must be supported by formal institutional, legal and budgetary capacities. The related term “readiness” describes the ability to quickly and appropriately respond when required. “ UNISDR terminology</a:t>
            </a:r>
            <a:endParaRPr>
              <a:solidFill>
                <a:schemeClr val="dk1"/>
              </a:solidFill>
              <a:highlight>
                <a:srgbClr val="FFFFFF"/>
              </a:highlight>
            </a:endParaRPr>
          </a:p>
          <a:p>
            <a:pPr>
              <a:spcBef>
                <a:spcPts val="0"/>
              </a:spcBef>
              <a:spcAft>
                <a:spcPts val="0"/>
              </a:spcAft>
              <a:buSzPts val="1400"/>
              <a:defRPr/>
            </a:pPr>
            <a:endParaRPr>
              <a:solidFill>
                <a:schemeClr val="dk1"/>
              </a:solidFill>
              <a:highlight>
                <a:srgbClr val="FFFFFF"/>
              </a:highlight>
            </a:endParaRPr>
          </a:p>
          <a:p>
            <a:pPr>
              <a:spcBef>
                <a:spcPts val="0"/>
              </a:spcBef>
              <a:spcAft>
                <a:spcPts val="0"/>
              </a:spcAft>
              <a:buSzPts val="1400"/>
              <a:defRPr/>
            </a:pPr>
            <a:r>
              <a:rPr lang="en-US">
                <a:solidFill>
                  <a:schemeClr val="dk1"/>
                </a:solidFill>
                <a:highlight>
                  <a:srgbClr val="FFFFFF"/>
                </a:highlight>
              </a:rPr>
              <a:t>A </a:t>
            </a:r>
            <a:r>
              <a:rPr lang="en-US" b="1">
                <a:solidFill>
                  <a:schemeClr val="dk1"/>
                </a:solidFill>
                <a:highlight>
                  <a:srgbClr val="FFFFFF"/>
                </a:highlight>
              </a:rPr>
              <a:t>preparedness plan</a:t>
            </a:r>
            <a:r>
              <a:rPr lang="en-US">
                <a:solidFill>
                  <a:schemeClr val="dk1"/>
                </a:solidFill>
                <a:highlight>
                  <a:srgbClr val="FFFFFF"/>
                </a:highlight>
              </a:rPr>
              <a:t> establishes arrangements in advance to enable timely, effective and appropriate responses to specific potential hazardous events or emerging disaster situations that might threaten society or the environment.</a:t>
            </a:r>
            <a:endParaRPr>
              <a:solidFill>
                <a:schemeClr val="dk1"/>
              </a:solidFill>
              <a:highlight>
                <a:srgbClr val="FFFFFF"/>
              </a:highlight>
            </a:endParaRPr>
          </a:p>
          <a:p>
            <a:pPr>
              <a:spcBef>
                <a:spcPts val="0"/>
              </a:spcBef>
              <a:spcAft>
                <a:spcPts val="0"/>
              </a:spcAft>
              <a:buSzPts val="1400"/>
              <a:defRPr/>
            </a:pPr>
            <a:endParaRPr>
              <a:solidFill>
                <a:schemeClr val="dk1"/>
              </a:solidFill>
              <a:highlight>
                <a:srgbClr val="FFFFFF"/>
              </a:highlight>
            </a:endParaRPr>
          </a:p>
          <a:p>
            <a:pPr>
              <a:spcBef>
                <a:spcPts val="0"/>
              </a:spcBef>
              <a:spcAft>
                <a:spcPts val="0"/>
              </a:spcAft>
              <a:buSzPts val="1400"/>
              <a:defRPr/>
            </a:pPr>
            <a:r>
              <a:rPr lang="en-US">
                <a:solidFill>
                  <a:schemeClr val="dk1"/>
                </a:solidFill>
                <a:highlight>
                  <a:srgbClr val="FFFFFF"/>
                </a:highlight>
              </a:rPr>
              <a:t>Important to enable effective response: a new unified and common RCRC movement approach for NS response capacity enhancement is being implemented around the world: called “</a:t>
            </a:r>
            <a:r>
              <a:rPr lang="en-US" b="1">
                <a:solidFill>
                  <a:schemeClr val="dk1"/>
                </a:solidFill>
                <a:highlight>
                  <a:srgbClr val="FFFFFF"/>
                </a:highlight>
              </a:rPr>
              <a:t>PREPAREDNESS FOR EFFECTIVE RESPONSE (PER) APPROACH” </a:t>
            </a:r>
            <a:endParaRPr b="1">
              <a:solidFill>
                <a:schemeClr val="dk1"/>
              </a:solidFill>
            </a:endParaRPr>
          </a:p>
          <a:p>
            <a:pPr>
              <a:spcBef>
                <a:spcPts val="0"/>
              </a:spcBef>
              <a:spcAft>
                <a:spcPts val="0"/>
              </a:spcAft>
              <a:buSzPts val="1400"/>
              <a:defRPr/>
            </a:pPr>
            <a:endParaRPr>
              <a:solidFill>
                <a:schemeClr val="dk1"/>
              </a:solidFill>
            </a:endParaRPr>
          </a:p>
          <a:p>
            <a:pPr>
              <a:spcBef>
                <a:spcPts val="0"/>
              </a:spcBef>
              <a:spcAft>
                <a:spcPts val="0"/>
              </a:spcAft>
              <a:buSzPts val="1400"/>
              <a:defRPr/>
            </a:pPr>
            <a:r>
              <a:rPr lang="en-US">
                <a:solidFill>
                  <a:schemeClr val="dk1"/>
                </a:solidFill>
              </a:rPr>
              <a:t>PER Objectives: </a:t>
            </a:r>
            <a:endParaRPr>
              <a:solidFill>
                <a:schemeClr val="dk1"/>
              </a:solidFill>
            </a:endParaRPr>
          </a:p>
          <a:p>
            <a:pPr>
              <a:spcBef>
                <a:spcPts val="0"/>
              </a:spcBef>
              <a:spcAft>
                <a:spcPts val="0"/>
              </a:spcAft>
              <a:buSzPts val="1400"/>
              <a:defRPr/>
            </a:pPr>
            <a:endParaRPr>
              <a:solidFill>
                <a:schemeClr val="dk1"/>
              </a:solidFill>
            </a:endParaRPr>
          </a:p>
          <a:p>
            <a:pPr>
              <a:spcBef>
                <a:spcPts val="0"/>
              </a:spcBef>
              <a:spcAft>
                <a:spcPts val="0"/>
              </a:spcAft>
              <a:buSzPts val="1400"/>
              <a:defRPr/>
            </a:pPr>
            <a:r>
              <a:rPr lang="en-US">
                <a:solidFill>
                  <a:schemeClr val="dk1"/>
                </a:solidFill>
              </a:rPr>
              <a:t>To support the NSs to take the lead in assessing, planning, implementing and monitoring their preparedness for response status and actions.</a:t>
            </a:r>
            <a:br>
              <a:rPr lang="en-US">
                <a:solidFill>
                  <a:schemeClr val="dk1"/>
                </a:solidFill>
              </a:rPr>
            </a:br>
            <a:br>
              <a:rPr lang="en-US">
                <a:solidFill>
                  <a:schemeClr val="dk1"/>
                </a:solidFill>
              </a:rPr>
            </a:br>
            <a:r>
              <a:rPr lang="en-US">
                <a:solidFill>
                  <a:schemeClr val="dk1"/>
                </a:solidFill>
              </a:rPr>
              <a:t>To enable the membership to achieve a common approach to NS Preparedness for Effective Response. </a:t>
            </a:r>
            <a:endParaRPr/>
          </a:p>
          <a:p>
            <a:pPr>
              <a:spcBef>
                <a:spcPts val="0"/>
              </a:spcBef>
              <a:spcAft>
                <a:spcPts val="0"/>
              </a:spcAft>
              <a:buSzPts val="1400"/>
              <a:defRPr/>
            </a:pPr>
            <a:endParaRPr>
              <a:solidFill>
                <a:schemeClr val="dk1"/>
              </a:solidFill>
            </a:endParaRPr>
          </a:p>
          <a:p>
            <a:pPr>
              <a:spcBef>
                <a:spcPts val="0"/>
              </a:spcBef>
              <a:spcAft>
                <a:spcPts val="0"/>
              </a:spcAft>
              <a:buClr>
                <a:schemeClr val="dk1"/>
              </a:buClr>
              <a:buSzPts val="1100"/>
              <a:buFont typeface="Arial"/>
              <a:buNone/>
              <a:defRPr/>
            </a:pPr>
            <a:r>
              <a:rPr lang="en-US">
                <a:solidFill>
                  <a:schemeClr val="dk1"/>
                </a:solidFill>
              </a:rPr>
              <a:t>Please note: if your National Society has not engaged yet in this process, contact your IFRC regional cluster representative.</a:t>
            </a:r>
            <a:endParaRPr>
              <a:solidFill>
                <a:schemeClr val="dk1"/>
              </a:solidFill>
            </a:endParaRPr>
          </a:p>
          <a:p>
            <a:pPr>
              <a:spcBef>
                <a:spcPts val="0"/>
              </a:spcBef>
              <a:spcAft>
                <a:spcPts val="0"/>
              </a:spcAft>
              <a:buClr>
                <a:schemeClr val="dk1"/>
              </a:buClr>
              <a:buSzPts val="1100"/>
              <a:buFont typeface="Arial"/>
              <a:buNone/>
              <a:defRPr/>
            </a:pPr>
            <a:endParaRPr>
              <a:solidFill>
                <a:schemeClr val="dk1"/>
              </a:solidFill>
            </a:endParaRPr>
          </a:p>
          <a:p>
            <a:pPr>
              <a:spcBef>
                <a:spcPts val="0"/>
              </a:spcBef>
              <a:spcAft>
                <a:spcPts val="0"/>
              </a:spcAft>
              <a:buClr>
                <a:schemeClr val="dk1"/>
              </a:buClr>
              <a:buSzPts val="1100"/>
              <a:buFont typeface="Arial"/>
              <a:buNone/>
              <a:defRPr/>
            </a:pPr>
            <a:r>
              <a:rPr lang="en-US" b="1">
                <a:solidFill>
                  <a:schemeClr val="dk1"/>
                </a:solidFill>
              </a:rPr>
              <a:t>IMPORTANT LINK TO FbF: The preparedness for response (PER) approach is also an opportunity for the activation of a Forecast-based Financing mechanism. When a National Society is well prepared to respond to a disaster, it implicitly shows that it is prepared to do forecast-based actions. Actions that not only include preparedness for response., byt that have an strong focus on prevention and mitigation of risks. </a:t>
            </a:r>
            <a:r>
              <a:rPr lang="en-US" b="1" i="1" u="sng">
                <a:solidFill>
                  <a:schemeClr val="dk1"/>
                </a:solidFill>
              </a:rPr>
              <a:t>Therefore, investment in PER is an investment in FbF and viceversa. </a:t>
            </a:r>
            <a:endParaRPr b="1" i="1" u="sng">
              <a:solidFill>
                <a:schemeClr val="dk1"/>
              </a:solidFill>
            </a:endParaRPr>
          </a:p>
        </p:txBody>
      </p:sp>
      <p:sp>
        <p:nvSpPr>
          <p:cNvPr id="39939" name="Google Shape;43;p18:notes">
            <a:extLst>
              <a:ext uri="{FF2B5EF4-FFF2-40B4-BE49-F238E27FC236}">
                <a16:creationId xmlns:a16="http://schemas.microsoft.com/office/drawing/2014/main" id="{E4EF42CD-CEAD-A34C-B4F8-B5171B60A79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round/>
            <a:headEnd type="none" w="sm" len="sm"/>
            <a:tailEnd type="none" w="sm" len="sm"/>
          </a:ln>
        </p:spPr>
      </p:sp>
    </p:spTree>
    <p:extLst>
      <p:ext uri="{BB962C8B-B14F-4D97-AF65-F5344CB8AC3E}">
        <p14:creationId xmlns:p14="http://schemas.microsoft.com/office/powerpoint/2010/main" val="41318728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3" name="Google Shape;53;g4f85b554ea_1_2:notes">
            <a:extLst>
              <a:ext uri="{FF2B5EF4-FFF2-40B4-BE49-F238E27FC236}">
                <a16:creationId xmlns:a16="http://schemas.microsoft.com/office/drawing/2014/main" id="{F4F199B2-FDCB-B640-80B4-A757E0B70138}"/>
              </a:ext>
            </a:extLst>
          </p:cNvPr>
          <p:cNvSpPr txBox="1">
            <a:spLocks noGrp="1"/>
          </p:cNvSpPr>
          <p:nvPr>
            <p:ph type="body" idx="1"/>
          </p:nvPr>
        </p:nvSpPr>
        <p:spPr>
          <a:ln/>
        </p:spPr>
        <p:txBody>
          <a:bodyPr spcFirstLastPara="1" lIns="91425" tIns="45700" rIns="91425" bIns="45700">
            <a:noAutofit/>
          </a:bodyPr>
          <a:lstStyle/>
          <a:p>
            <a:pPr>
              <a:spcBef>
                <a:spcPts val="0"/>
              </a:spcBef>
              <a:spcAft>
                <a:spcPts val="0"/>
              </a:spcAft>
              <a:buClr>
                <a:schemeClr val="dk1"/>
              </a:buClr>
              <a:buSzPts val="1100"/>
              <a:buFont typeface="Arial"/>
              <a:buNone/>
              <a:defRPr/>
            </a:pPr>
            <a:r>
              <a:rPr lang="en-US" sz="1000">
                <a:solidFill>
                  <a:schemeClr val="dk1"/>
                </a:solidFill>
                <a:highlight>
                  <a:srgbClr val="FFFFFF"/>
                </a:highlight>
              </a:rPr>
              <a:t>Early Warning Early Action is a key component of a well prepared National Society and key condition of success to be able not only to respond effectively </a:t>
            </a:r>
            <a:r>
              <a:rPr lang="en-US" sz="1000" b="1">
                <a:solidFill>
                  <a:schemeClr val="dk1"/>
                </a:solidFill>
                <a:highlight>
                  <a:srgbClr val="FFFFFF"/>
                </a:highlight>
              </a:rPr>
              <a:t>AND </a:t>
            </a:r>
            <a:r>
              <a:rPr lang="en-US" sz="1000">
                <a:solidFill>
                  <a:schemeClr val="dk1"/>
                </a:solidFill>
                <a:highlight>
                  <a:srgbClr val="FFFFFF"/>
                </a:highlight>
              </a:rPr>
              <a:t>to act early </a:t>
            </a:r>
            <a:r>
              <a:rPr lang="en-US" sz="1000" b="1">
                <a:solidFill>
                  <a:schemeClr val="dk1"/>
                </a:solidFill>
                <a:highlight>
                  <a:srgbClr val="FFFFFF"/>
                </a:highlight>
              </a:rPr>
              <a:t>before</a:t>
            </a:r>
            <a:r>
              <a:rPr lang="en-US" sz="1000">
                <a:solidFill>
                  <a:schemeClr val="dk1"/>
                </a:solidFill>
                <a:highlight>
                  <a:srgbClr val="FFFFFF"/>
                </a:highlight>
              </a:rPr>
              <a:t> a disaster happens to prevent and/or mitigate risks. </a:t>
            </a:r>
            <a:endParaRPr sz="1000" b="1">
              <a:solidFill>
                <a:schemeClr val="dk1"/>
              </a:solidFill>
              <a:highlight>
                <a:srgbClr val="FF9900"/>
              </a:highlight>
            </a:endParaRPr>
          </a:p>
        </p:txBody>
      </p:sp>
      <p:sp>
        <p:nvSpPr>
          <p:cNvPr id="41987" name="Google Shape;54;g4f85b554ea_1_2:notes">
            <a:extLst>
              <a:ext uri="{FF2B5EF4-FFF2-40B4-BE49-F238E27FC236}">
                <a16:creationId xmlns:a16="http://schemas.microsoft.com/office/drawing/2014/main" id="{C9E1B2A3-D1B7-A34E-B8BC-72E8CC1BEDB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round/>
            <a:headEnd type="none" w="sm" len="sm"/>
            <a:tailEnd type="none" w="sm" len="sm"/>
          </a:ln>
        </p:spPr>
      </p:sp>
    </p:spTree>
    <p:extLst>
      <p:ext uri="{BB962C8B-B14F-4D97-AF65-F5344CB8AC3E}">
        <p14:creationId xmlns:p14="http://schemas.microsoft.com/office/powerpoint/2010/main" val="31938583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4034" name="Google Shape;221;p35:notes">
            <a:extLst>
              <a:ext uri="{FF2B5EF4-FFF2-40B4-BE49-F238E27FC236}">
                <a16:creationId xmlns:a16="http://schemas.microsoft.com/office/drawing/2014/main" id="{A4888160-5976-284D-9C13-16FB8D5D342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lnSpc>
                <a:spcPct val="90000"/>
              </a:lnSpc>
              <a:spcBef>
                <a:spcPct val="0"/>
              </a:spcBef>
              <a:buSzPts val="1400"/>
            </a:pPr>
            <a:r>
              <a:rPr lang="en-US" altLang="nl-NL">
                <a:solidFill>
                  <a:srgbClr val="000000"/>
                </a:solidFill>
              </a:rPr>
              <a:t>Forecast-based Financing could be implemented in conjunction with EWS or it can be developed separately, when there are no EWSs. </a:t>
            </a:r>
            <a:endParaRPr lang="nl-NL" altLang="nl-NL"/>
          </a:p>
          <a:p>
            <a:pPr>
              <a:lnSpc>
                <a:spcPct val="90000"/>
              </a:lnSpc>
              <a:spcBef>
                <a:spcPct val="0"/>
              </a:spcBef>
              <a:buSzPts val="1400"/>
            </a:pPr>
            <a:endParaRPr lang="nl-NL" altLang="nl-NL">
              <a:solidFill>
                <a:srgbClr val="000000"/>
              </a:solidFill>
            </a:endParaRPr>
          </a:p>
          <a:p>
            <a:pPr>
              <a:lnSpc>
                <a:spcPct val="90000"/>
              </a:lnSpc>
              <a:spcBef>
                <a:spcPct val="0"/>
              </a:spcBef>
              <a:buSzPts val="1400"/>
            </a:pPr>
            <a:r>
              <a:rPr lang="en-US" altLang="nl-NL">
                <a:solidFill>
                  <a:srgbClr val="000000"/>
                </a:solidFill>
              </a:rPr>
              <a:t>FbF tackles extreme weather events, while EWS can also apply for annually recurring events. EWS within the RCRC applies to all kind of hazards (Hydro-Meteorological, Biological and Man-made) while FbF at the moment only tackles hydro-meteorological hazards. </a:t>
            </a:r>
            <a:endParaRPr lang="nl-NL" altLang="nl-NL"/>
          </a:p>
          <a:p>
            <a:pPr>
              <a:lnSpc>
                <a:spcPct val="90000"/>
              </a:lnSpc>
              <a:spcBef>
                <a:spcPct val="0"/>
              </a:spcBef>
              <a:buSzPts val="1400"/>
            </a:pPr>
            <a:endParaRPr lang="nl-NL" altLang="nl-NL">
              <a:solidFill>
                <a:srgbClr val="000000"/>
              </a:solidFill>
            </a:endParaRPr>
          </a:p>
          <a:p>
            <a:pPr>
              <a:lnSpc>
                <a:spcPct val="90000"/>
              </a:lnSpc>
              <a:spcBef>
                <a:spcPct val="0"/>
              </a:spcBef>
              <a:buSzPts val="1400"/>
            </a:pPr>
            <a:r>
              <a:rPr lang="en-US" altLang="nl-NL">
                <a:solidFill>
                  <a:srgbClr val="000000"/>
                </a:solidFill>
              </a:rPr>
              <a:t>More details about FbF will be shared in the next modules. </a:t>
            </a:r>
            <a:endParaRPr lang="nl-NL" altLang="nl-NL">
              <a:solidFill>
                <a:srgbClr val="000000"/>
              </a:solidFill>
            </a:endParaRPr>
          </a:p>
          <a:p>
            <a:pPr>
              <a:lnSpc>
                <a:spcPct val="90000"/>
              </a:lnSpc>
              <a:spcBef>
                <a:spcPct val="0"/>
              </a:spcBef>
              <a:buSzPts val="1400"/>
            </a:pPr>
            <a:endParaRPr lang="nl-NL" altLang="nl-NL">
              <a:solidFill>
                <a:srgbClr val="000000"/>
              </a:solidFill>
            </a:endParaRPr>
          </a:p>
          <a:p>
            <a:pPr>
              <a:lnSpc>
                <a:spcPct val="90000"/>
              </a:lnSpc>
              <a:spcBef>
                <a:spcPct val="0"/>
              </a:spcBef>
              <a:buSzPts val="1400"/>
            </a:pPr>
            <a:r>
              <a:rPr lang="en-US" altLang="nl-NL">
                <a:solidFill>
                  <a:srgbClr val="000000"/>
                </a:solidFill>
              </a:rPr>
              <a:t>FbF video explanation:   </a:t>
            </a:r>
            <a:r>
              <a:rPr lang="en-US" altLang="nl-NL" u="sng">
                <a:solidFill>
                  <a:schemeClr val="hlink"/>
                </a:solidFill>
                <a:hlinkClick r:id="rId3"/>
              </a:rPr>
              <a:t>https://vimeo.com/153078147</a:t>
            </a:r>
            <a:r>
              <a:rPr lang="en-US" altLang="nl-NL">
                <a:solidFill>
                  <a:srgbClr val="000000"/>
                </a:solidFill>
              </a:rPr>
              <a:t> </a:t>
            </a:r>
            <a:endParaRPr lang="nl-NL" altLang="nl-NL">
              <a:solidFill>
                <a:srgbClr val="000000"/>
              </a:solidFill>
            </a:endParaRPr>
          </a:p>
          <a:p>
            <a:pPr>
              <a:lnSpc>
                <a:spcPct val="90000"/>
              </a:lnSpc>
              <a:spcBef>
                <a:spcPct val="0"/>
              </a:spcBef>
              <a:buSzPts val="1400"/>
            </a:pPr>
            <a:endParaRPr lang="nl-NL" altLang="nl-NL">
              <a:solidFill>
                <a:srgbClr val="000000"/>
              </a:solidFill>
              <a:latin typeface="Calibri" panose="020F0502020204030204" pitchFamily="34" charset="0"/>
              <a:sym typeface="Calibri" panose="020F0502020204030204" pitchFamily="34" charset="0"/>
            </a:endParaRPr>
          </a:p>
        </p:txBody>
      </p:sp>
      <p:sp>
        <p:nvSpPr>
          <p:cNvPr id="44035" name="Google Shape;222;p35:notes">
            <a:extLst>
              <a:ext uri="{FF2B5EF4-FFF2-40B4-BE49-F238E27FC236}">
                <a16:creationId xmlns:a16="http://schemas.microsoft.com/office/drawing/2014/main" id="{6ECBEDD9-748D-F84A-9FEA-9A509F3F032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round/>
            <a:headEnd type="none" w="sm" len="sm"/>
            <a:tailEnd type="none" w="sm" len="sm"/>
          </a:ln>
        </p:spPr>
      </p:sp>
    </p:spTree>
    <p:extLst>
      <p:ext uri="{BB962C8B-B14F-4D97-AF65-F5344CB8AC3E}">
        <p14:creationId xmlns:p14="http://schemas.microsoft.com/office/powerpoint/2010/main" val="1865533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90000"/>
              </a:lnSpc>
              <a:spcBef>
                <a:spcPct val="0"/>
              </a:spcBef>
              <a:buSzPts val="1400"/>
            </a:pPr>
            <a:r>
              <a:rPr lang="en-US" altLang="nl-NL" dirty="0">
                <a:solidFill>
                  <a:srgbClr val="000000"/>
                </a:solidFill>
              </a:rPr>
              <a:t>This session aims to show how a National Society to achieve an optimal level of Early Warning Early Action*, by aiming for the following: </a:t>
            </a:r>
            <a:endParaRPr lang="nl-NL" altLang="nl-NL" dirty="0"/>
          </a:p>
          <a:p>
            <a:pPr>
              <a:lnSpc>
                <a:spcPct val="90000"/>
              </a:lnSpc>
              <a:spcBef>
                <a:spcPct val="0"/>
              </a:spcBef>
              <a:buSzPts val="1400"/>
            </a:pPr>
            <a:endParaRPr lang="nl-NL" altLang="nl-NL" dirty="0">
              <a:solidFill>
                <a:srgbClr val="000000"/>
              </a:solidFill>
            </a:endParaRPr>
          </a:p>
          <a:p>
            <a:pPr>
              <a:lnSpc>
                <a:spcPct val="90000"/>
              </a:lnSpc>
              <a:spcBef>
                <a:spcPct val="0"/>
              </a:spcBef>
              <a:buSzPts val="1400"/>
            </a:pPr>
            <a:r>
              <a:rPr lang="en-US" altLang="nl-NL" b="1" dirty="0">
                <a:solidFill>
                  <a:srgbClr val="000000"/>
                </a:solidFill>
              </a:rPr>
              <a:t>Preparednes</a:t>
            </a:r>
            <a:r>
              <a:rPr lang="en-US" altLang="nl-NL" dirty="0">
                <a:solidFill>
                  <a:srgbClr val="000000"/>
                </a:solidFill>
              </a:rPr>
              <a:t>s as an integral part of their Disaster Risk Management processes. </a:t>
            </a:r>
            <a:endParaRPr lang="nl-NL" altLang="nl-NL" dirty="0"/>
          </a:p>
          <a:p>
            <a:pPr>
              <a:lnSpc>
                <a:spcPct val="90000"/>
              </a:lnSpc>
              <a:spcBef>
                <a:spcPct val="0"/>
              </a:spcBef>
              <a:buSzPts val="1400"/>
            </a:pPr>
            <a:endParaRPr lang="nl-NL" altLang="nl-NL" dirty="0">
              <a:solidFill>
                <a:srgbClr val="000000"/>
              </a:solidFill>
            </a:endParaRPr>
          </a:p>
          <a:p>
            <a:pPr>
              <a:lnSpc>
                <a:spcPct val="90000"/>
              </a:lnSpc>
              <a:spcBef>
                <a:spcPct val="0"/>
              </a:spcBef>
              <a:buSzPts val="1400"/>
            </a:pPr>
            <a:r>
              <a:rPr lang="en-US" altLang="nl-NL" dirty="0">
                <a:solidFill>
                  <a:srgbClr val="000000"/>
                </a:solidFill>
              </a:rPr>
              <a:t>Engaging in and supporting regional, n</a:t>
            </a:r>
            <a:r>
              <a:rPr lang="en-US" altLang="nl-NL" b="1" dirty="0">
                <a:solidFill>
                  <a:srgbClr val="000000"/>
                </a:solidFill>
              </a:rPr>
              <a:t>ational and community level early warning systems</a:t>
            </a:r>
            <a:r>
              <a:rPr lang="en-US" altLang="nl-NL" dirty="0">
                <a:solidFill>
                  <a:srgbClr val="000000"/>
                </a:solidFill>
              </a:rPr>
              <a:t>.</a:t>
            </a:r>
            <a:endParaRPr lang="nl-NL" altLang="nl-NL" dirty="0"/>
          </a:p>
          <a:p>
            <a:pPr>
              <a:lnSpc>
                <a:spcPct val="90000"/>
              </a:lnSpc>
              <a:spcBef>
                <a:spcPct val="0"/>
              </a:spcBef>
              <a:buSzPts val="1400"/>
            </a:pPr>
            <a:endParaRPr lang="nl-NL" altLang="nl-NL" dirty="0">
              <a:solidFill>
                <a:srgbClr val="000000"/>
              </a:solidFill>
            </a:endParaRPr>
          </a:p>
          <a:p>
            <a:pPr>
              <a:lnSpc>
                <a:spcPct val="90000"/>
              </a:lnSpc>
              <a:spcBef>
                <a:spcPct val="0"/>
              </a:spcBef>
              <a:buSzPts val="1400"/>
            </a:pPr>
            <a:r>
              <a:rPr lang="en-US" altLang="nl-NL" dirty="0">
                <a:solidFill>
                  <a:srgbClr val="000000"/>
                </a:solidFill>
              </a:rPr>
              <a:t>When possible establish </a:t>
            </a:r>
            <a:r>
              <a:rPr lang="en-US" altLang="nl-NL" b="1" dirty="0">
                <a:solidFill>
                  <a:srgbClr val="000000"/>
                </a:solidFill>
              </a:rPr>
              <a:t>Forecast-based Financing</a:t>
            </a:r>
            <a:r>
              <a:rPr lang="en-US" altLang="nl-NL" dirty="0">
                <a:solidFill>
                  <a:srgbClr val="000000"/>
                </a:solidFill>
              </a:rPr>
              <a:t> mechanisms.</a:t>
            </a:r>
            <a:endParaRPr lang="nl-NL" altLang="nl-NL" dirty="0"/>
          </a:p>
          <a:p>
            <a:pPr>
              <a:lnSpc>
                <a:spcPct val="90000"/>
              </a:lnSpc>
              <a:spcBef>
                <a:spcPct val="0"/>
              </a:spcBef>
              <a:buSzPts val="1400"/>
            </a:pPr>
            <a:endParaRPr lang="nl-NL" altLang="nl-NL" dirty="0">
              <a:solidFill>
                <a:srgbClr val="000000"/>
              </a:solidFill>
            </a:endParaRPr>
          </a:p>
          <a:p>
            <a:pPr>
              <a:lnSpc>
                <a:spcPct val="90000"/>
              </a:lnSpc>
              <a:spcBef>
                <a:spcPct val="0"/>
              </a:spcBef>
              <a:buSzPts val="1400"/>
            </a:pPr>
            <a:r>
              <a:rPr lang="en-US" altLang="nl-NL" dirty="0">
                <a:solidFill>
                  <a:srgbClr val="000000"/>
                </a:solidFill>
              </a:rPr>
              <a:t>Having strong engagement with </a:t>
            </a:r>
            <a:r>
              <a:rPr lang="en-US" altLang="nl-NL" b="1" dirty="0">
                <a:solidFill>
                  <a:srgbClr val="000000"/>
                </a:solidFill>
              </a:rPr>
              <a:t>Government DRM</a:t>
            </a:r>
            <a:r>
              <a:rPr lang="en-US" altLang="nl-NL" dirty="0">
                <a:solidFill>
                  <a:srgbClr val="000000"/>
                </a:solidFill>
              </a:rPr>
              <a:t> processes at all levels including </a:t>
            </a:r>
            <a:r>
              <a:rPr lang="en-US" altLang="nl-NL" b="1" dirty="0">
                <a:solidFill>
                  <a:srgbClr val="000000"/>
                </a:solidFill>
              </a:rPr>
              <a:t>social protection</a:t>
            </a:r>
            <a:r>
              <a:rPr lang="en-US" altLang="nl-NL" dirty="0">
                <a:solidFill>
                  <a:srgbClr val="000000"/>
                </a:solidFill>
              </a:rPr>
              <a:t>.</a:t>
            </a:r>
            <a:endParaRPr lang="nl-NL" altLang="nl-NL" dirty="0"/>
          </a:p>
          <a:p>
            <a:pPr>
              <a:lnSpc>
                <a:spcPct val="90000"/>
              </a:lnSpc>
              <a:spcBef>
                <a:spcPct val="0"/>
              </a:spcBef>
              <a:buSzPts val="1400"/>
            </a:pPr>
            <a:endParaRPr lang="nl-NL" altLang="nl-NL" dirty="0">
              <a:solidFill>
                <a:srgbClr val="000000"/>
              </a:solidFill>
            </a:endParaRPr>
          </a:p>
          <a:p>
            <a:pPr>
              <a:lnSpc>
                <a:spcPct val="90000"/>
              </a:lnSpc>
              <a:spcBef>
                <a:spcPct val="0"/>
              </a:spcBef>
              <a:buSzPts val="1400"/>
            </a:pPr>
            <a:r>
              <a:rPr lang="en-US" altLang="nl-NL" dirty="0">
                <a:solidFill>
                  <a:srgbClr val="000000"/>
                </a:solidFill>
              </a:rPr>
              <a:t>Details on each of these follow in the final part of this presentation.</a:t>
            </a:r>
            <a:endParaRPr lang="nl-NL" altLang="nl-NL" dirty="0">
              <a:solidFill>
                <a:srgbClr val="000000"/>
              </a:solidFill>
            </a:endParaRPr>
          </a:p>
          <a:p>
            <a:pPr>
              <a:lnSpc>
                <a:spcPct val="90000"/>
              </a:lnSpc>
              <a:spcBef>
                <a:spcPct val="0"/>
              </a:spcBef>
              <a:buSzPts val="1400"/>
            </a:pPr>
            <a:endParaRPr lang="nl-NL" altLang="nl-NL" dirty="0">
              <a:solidFill>
                <a:srgbClr val="000000"/>
              </a:solidFill>
            </a:endParaRPr>
          </a:p>
          <a:p>
            <a:pPr>
              <a:lnSpc>
                <a:spcPct val="90000"/>
              </a:lnSpc>
              <a:spcBef>
                <a:spcPct val="0"/>
              </a:spcBef>
              <a:buSzPts val="1400"/>
            </a:pPr>
            <a:r>
              <a:rPr lang="en-US" altLang="nl-NL" dirty="0">
                <a:solidFill>
                  <a:srgbClr val="000000"/>
                </a:solidFill>
              </a:rPr>
              <a:t>*As described in previous session: EWEA = Routinely taking humanitarian action </a:t>
            </a:r>
            <a:r>
              <a:rPr lang="en-US" altLang="nl-NL" i="1" dirty="0">
                <a:solidFill>
                  <a:srgbClr val="000000"/>
                </a:solidFill>
              </a:rPr>
              <a:t>before </a:t>
            </a:r>
            <a:r>
              <a:rPr lang="en-US" altLang="nl-NL" dirty="0">
                <a:solidFill>
                  <a:srgbClr val="000000"/>
                </a:solidFill>
              </a:rPr>
              <a:t>a disaster or health emergency happens, making full use of scientific and traditional information on all timescales</a:t>
            </a:r>
            <a:endParaRPr lang="nl-NL" altLang="nl-NL" dirty="0">
              <a:solidFill>
                <a:srgbClr val="000000"/>
              </a:solidFill>
            </a:endParaRPr>
          </a:p>
          <a:p>
            <a:endParaRPr lang="nl-NL" dirty="0"/>
          </a:p>
        </p:txBody>
      </p:sp>
      <p:sp>
        <p:nvSpPr>
          <p:cNvPr id="4" name="Tijdelijke aanduiding voor dianummer 3"/>
          <p:cNvSpPr>
            <a:spLocks noGrp="1"/>
          </p:cNvSpPr>
          <p:nvPr>
            <p:ph type="sldNum" sz="quarter" idx="5"/>
          </p:nvPr>
        </p:nvSpPr>
        <p:spPr/>
        <p:txBody>
          <a:bodyPr/>
          <a:lstStyle/>
          <a:p>
            <a:fld id="{8E1DDC94-E216-8244-BBF7-873ABD512307}" type="slidenum">
              <a:rPr lang="nl-NL" smtClean="0"/>
              <a:t>2</a:t>
            </a:fld>
            <a:endParaRPr lang="nl-NL"/>
          </a:p>
        </p:txBody>
      </p:sp>
    </p:spTree>
    <p:extLst>
      <p:ext uri="{BB962C8B-B14F-4D97-AF65-F5344CB8AC3E}">
        <p14:creationId xmlns:p14="http://schemas.microsoft.com/office/powerpoint/2010/main" val="598162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jdelijke aanduiding voor dia-afbeelding 1">
            <a:extLst>
              <a:ext uri="{FF2B5EF4-FFF2-40B4-BE49-F238E27FC236}">
                <a16:creationId xmlns:a16="http://schemas.microsoft.com/office/drawing/2014/main" id="{D8CE1B26-3A70-214E-9931-2E1D590EB738}"/>
              </a:ext>
            </a:extLst>
          </p:cNvPr>
          <p:cNvSpPr>
            <a:spLocks noGrp="1" noRot="1" noChangeAspect="1" noChangeArrowheads="1" noTextEdit="1"/>
          </p:cNvSpPr>
          <p:nvPr>
            <p:ph type="sldImg"/>
          </p:nvPr>
        </p:nvSpPr>
        <p:spPr>
          <a:ln/>
        </p:spPr>
      </p:sp>
      <p:sp>
        <p:nvSpPr>
          <p:cNvPr id="3" name="Tijdelijke aanduiding voor notities 2">
            <a:extLst>
              <a:ext uri="{FF2B5EF4-FFF2-40B4-BE49-F238E27FC236}">
                <a16:creationId xmlns:a16="http://schemas.microsoft.com/office/drawing/2014/main" id="{04DC59E0-5614-8D4C-888D-714703C420E2}"/>
              </a:ext>
            </a:extLst>
          </p:cNvPr>
          <p:cNvSpPr>
            <a:spLocks noGrp="1"/>
          </p:cNvSpPr>
          <p:nvPr>
            <p:ph type="body" idx="1"/>
          </p:nvPr>
        </p:nvSpPr>
        <p:spPr/>
        <p:txBody>
          <a:bodyPr/>
          <a:lstStyle/>
          <a:p>
            <a:pPr>
              <a:lnSpc>
                <a:spcPct val="90000"/>
              </a:lnSpc>
              <a:spcBef>
                <a:spcPts val="0"/>
              </a:spcBef>
              <a:spcAft>
                <a:spcPts val="0"/>
              </a:spcAft>
              <a:buSzPts val="1400"/>
              <a:defRPr/>
            </a:pPr>
            <a:r>
              <a:rPr lang="en" dirty="0">
                <a:solidFill>
                  <a:schemeClr val="dk1"/>
                </a:solidFill>
              </a:rPr>
              <a:t>During the last 10 years there has been a remarkable evolution in the way how the RCRC does EWEA. </a:t>
            </a:r>
            <a:endParaRPr lang="en" dirty="0"/>
          </a:p>
          <a:p>
            <a:pPr>
              <a:lnSpc>
                <a:spcPct val="90000"/>
              </a:lnSpc>
              <a:spcBef>
                <a:spcPts val="0"/>
              </a:spcBef>
              <a:spcAft>
                <a:spcPts val="0"/>
              </a:spcAft>
              <a:buSzPts val="1400"/>
              <a:defRPr/>
            </a:pPr>
            <a:endParaRPr lang="en" dirty="0">
              <a:solidFill>
                <a:schemeClr val="dk1"/>
              </a:solidFill>
            </a:endParaRPr>
          </a:p>
          <a:p>
            <a:pPr>
              <a:lnSpc>
                <a:spcPct val="90000"/>
              </a:lnSpc>
              <a:spcBef>
                <a:spcPts val="0"/>
              </a:spcBef>
              <a:spcAft>
                <a:spcPts val="0"/>
              </a:spcAft>
              <a:buSzPts val="1400"/>
              <a:defRPr/>
            </a:pPr>
            <a:r>
              <a:rPr lang="en" dirty="0">
                <a:solidFill>
                  <a:schemeClr val="dk1"/>
                </a:solidFill>
              </a:rPr>
              <a:t>National and Community-based EWS have been strengthened across the world and new financial mechanisms like the Forecast-based Action</a:t>
            </a:r>
            <a:r>
              <a:rPr lang="en" dirty="0"/>
              <a:t> (FBA) by the </a:t>
            </a:r>
            <a:r>
              <a:rPr lang="en" dirty="0">
                <a:highlight>
                  <a:srgbClr val="FFFFFF"/>
                </a:highlight>
              </a:rPr>
              <a:t>Disaster Relief Emergency Fund</a:t>
            </a:r>
            <a:r>
              <a:rPr lang="en" dirty="0"/>
              <a:t> (DREF) have been created. </a:t>
            </a:r>
            <a:r>
              <a:rPr lang="en" dirty="0" err="1"/>
              <a:t>FbA</a:t>
            </a:r>
            <a:r>
              <a:rPr lang="en" dirty="0"/>
              <a:t> by the DREF makes it possible for National Societies to develop Forecast-based Financing (</a:t>
            </a:r>
            <a:r>
              <a:rPr lang="en" dirty="0" err="1"/>
              <a:t>FbF</a:t>
            </a:r>
            <a:r>
              <a:rPr lang="en" dirty="0"/>
              <a:t>) mechanism</a:t>
            </a:r>
            <a:r>
              <a:rPr lang="en" dirty="0">
                <a:solidFill>
                  <a:schemeClr val="dk1"/>
                </a:solidFill>
              </a:rPr>
              <a:t>s to have access to funding to implement early actions in the window of time between a forecast and a potential disaster.</a:t>
            </a:r>
          </a:p>
          <a:p>
            <a:pPr>
              <a:lnSpc>
                <a:spcPct val="90000"/>
              </a:lnSpc>
              <a:spcBef>
                <a:spcPts val="0"/>
              </a:spcBef>
              <a:spcAft>
                <a:spcPts val="0"/>
              </a:spcAft>
              <a:buSzPts val="1400"/>
              <a:defRPr/>
            </a:pPr>
            <a:endParaRPr lang="en" dirty="0">
              <a:solidFill>
                <a:schemeClr val="dk1"/>
              </a:solidFill>
            </a:endParaRPr>
          </a:p>
          <a:p>
            <a:pPr>
              <a:lnSpc>
                <a:spcPct val="90000"/>
              </a:lnSpc>
              <a:spcBef>
                <a:spcPts val="0"/>
              </a:spcBef>
              <a:spcAft>
                <a:spcPts val="0"/>
              </a:spcAft>
              <a:buSzPts val="1400"/>
              <a:defRPr/>
            </a:pPr>
            <a:r>
              <a:rPr lang="en" b="1" dirty="0">
                <a:solidFill>
                  <a:schemeClr val="dk1"/>
                </a:solidFill>
              </a:rPr>
              <a:t>Optional Visual Aid:</a:t>
            </a:r>
            <a:r>
              <a:rPr lang="en" dirty="0">
                <a:solidFill>
                  <a:schemeClr val="dk1"/>
                </a:solidFill>
              </a:rPr>
              <a:t> </a:t>
            </a:r>
            <a:endParaRPr lang="en" dirty="0"/>
          </a:p>
          <a:p>
            <a:pPr>
              <a:lnSpc>
                <a:spcPct val="90000"/>
              </a:lnSpc>
              <a:spcBef>
                <a:spcPts val="0"/>
              </a:spcBef>
              <a:spcAft>
                <a:spcPts val="0"/>
              </a:spcAft>
              <a:buSzPts val="1400"/>
              <a:defRPr/>
            </a:pPr>
            <a:r>
              <a:rPr lang="en" dirty="0">
                <a:solidFill>
                  <a:schemeClr val="dk1"/>
                </a:solidFill>
              </a:rPr>
              <a:t>You could project the </a:t>
            </a:r>
            <a:r>
              <a:rPr lang="en" dirty="0" err="1">
                <a:solidFill>
                  <a:schemeClr val="dk1"/>
                </a:solidFill>
              </a:rPr>
              <a:t>FbA</a:t>
            </a:r>
            <a:r>
              <a:rPr lang="en" dirty="0">
                <a:solidFill>
                  <a:schemeClr val="dk1"/>
                </a:solidFill>
              </a:rPr>
              <a:t> by DREF fund vid</a:t>
            </a:r>
            <a:r>
              <a:rPr lang="en" dirty="0"/>
              <a:t>eo </a:t>
            </a:r>
            <a:r>
              <a:rPr lang="en" u="sng" dirty="0">
                <a:solidFill>
                  <a:schemeClr val="hlink"/>
                </a:solidFill>
                <a:hlinkClick r:id="rId3"/>
              </a:rPr>
              <a:t>https://youtu.be/FcuKUBihHVI</a:t>
            </a:r>
            <a:r>
              <a:rPr lang="en" dirty="0"/>
              <a:t> </a:t>
            </a:r>
            <a:endParaRPr lang="en" dirty="0">
              <a:solidFill>
                <a:schemeClr val="dk1"/>
              </a:solidFill>
            </a:endParaRPr>
          </a:p>
          <a:p>
            <a:pPr>
              <a:defRPr/>
            </a:pPr>
            <a:endParaRPr lang="nl-NL" dirty="0"/>
          </a:p>
          <a:p>
            <a:pPr>
              <a:defRPr/>
            </a:pPr>
            <a:r>
              <a:rPr lang="nl-NL" dirty="0"/>
              <a:t>In </a:t>
            </a:r>
            <a:r>
              <a:rPr lang="nl-NL" dirty="0" err="1"/>
              <a:t>the</a:t>
            </a:r>
            <a:r>
              <a:rPr lang="nl-NL" dirty="0"/>
              <a:t> </a:t>
            </a:r>
            <a:r>
              <a:rPr lang="nl-NL" dirty="0" err="1"/>
              <a:t>two</a:t>
            </a:r>
            <a:r>
              <a:rPr lang="nl-NL" dirty="0"/>
              <a:t> </a:t>
            </a:r>
            <a:r>
              <a:rPr lang="nl-NL" dirty="0" err="1"/>
              <a:t>other</a:t>
            </a:r>
            <a:r>
              <a:rPr lang="nl-NL" dirty="0"/>
              <a:t> </a:t>
            </a:r>
            <a:r>
              <a:rPr lang="nl-NL" dirty="0" err="1"/>
              <a:t>Presentations</a:t>
            </a:r>
            <a:r>
              <a:rPr lang="nl-NL" dirty="0"/>
              <a:t> in </a:t>
            </a:r>
            <a:r>
              <a:rPr lang="nl-NL" dirty="0" err="1"/>
              <a:t>this</a:t>
            </a:r>
            <a:r>
              <a:rPr lang="nl-NL" dirty="0"/>
              <a:t> module, </a:t>
            </a:r>
            <a:r>
              <a:rPr lang="nl-NL" dirty="0" err="1"/>
              <a:t>there</a:t>
            </a:r>
            <a:r>
              <a:rPr lang="nl-NL" dirty="0"/>
              <a:t> is </a:t>
            </a:r>
            <a:r>
              <a:rPr lang="nl-NL" dirty="0" err="1"/>
              <a:t>much</a:t>
            </a:r>
            <a:r>
              <a:rPr lang="nl-NL" dirty="0"/>
              <a:t> more </a:t>
            </a:r>
            <a:r>
              <a:rPr lang="nl-NL" dirty="0" err="1"/>
              <a:t>indepth</a:t>
            </a:r>
            <a:r>
              <a:rPr lang="nl-NL" dirty="0"/>
              <a:t> information </a:t>
            </a:r>
            <a:r>
              <a:rPr lang="nl-NL" dirty="0" err="1"/>
              <a:t>about</a:t>
            </a:r>
            <a:r>
              <a:rPr lang="nl-NL" dirty="0"/>
              <a:t> </a:t>
            </a:r>
            <a:r>
              <a:rPr lang="nl-NL" dirty="0" err="1"/>
              <a:t>FbF</a:t>
            </a:r>
            <a:r>
              <a:rPr lang="nl-NL" dirty="0"/>
              <a:t>. </a:t>
            </a:r>
          </a:p>
        </p:txBody>
      </p:sp>
      <p:sp>
        <p:nvSpPr>
          <p:cNvPr id="46084" name="Tijdelijke aanduiding voor dianummer 3">
            <a:extLst>
              <a:ext uri="{FF2B5EF4-FFF2-40B4-BE49-F238E27FC236}">
                <a16:creationId xmlns:a16="http://schemas.microsoft.com/office/drawing/2014/main" id="{433B0482-416C-BF46-B09F-9ACBD0D556D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49D329-746D-3544-830C-A693D26248C0}" type="slidenum">
              <a:rPr kumimoji="0" lang="da-DK"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da-DK"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4572453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30" name="Google Shape;230;p36:notes">
            <a:extLst>
              <a:ext uri="{FF2B5EF4-FFF2-40B4-BE49-F238E27FC236}">
                <a16:creationId xmlns:a16="http://schemas.microsoft.com/office/drawing/2014/main" id="{421EDDF9-EA55-2648-A8A9-C05E5D2037F6}"/>
              </a:ext>
            </a:extLst>
          </p:cNvPr>
          <p:cNvSpPr txBox="1">
            <a:spLocks noGrp="1"/>
          </p:cNvSpPr>
          <p:nvPr>
            <p:ph type="body" idx="1"/>
          </p:nvPr>
        </p:nvSpPr>
        <p:spPr>
          <a:ln/>
        </p:spPr>
        <p:txBody>
          <a:bodyPr spcFirstLastPara="1" lIns="91425" tIns="45700" rIns="91425" bIns="45700">
            <a:noAutofit/>
          </a:bodyPr>
          <a:lstStyle/>
          <a:p>
            <a:pPr>
              <a:lnSpc>
                <a:spcPct val="90000"/>
              </a:lnSpc>
              <a:spcBef>
                <a:spcPts val="0"/>
              </a:spcBef>
              <a:spcAft>
                <a:spcPts val="0"/>
              </a:spcAft>
              <a:buSzPts val="1400"/>
              <a:defRPr/>
            </a:pPr>
            <a:r>
              <a:rPr lang="en-US">
                <a:solidFill>
                  <a:schemeClr val="dk1"/>
                </a:solidFill>
                <a:latin typeface="Calibri"/>
                <a:ea typeface="Calibri"/>
                <a:cs typeface="Calibri"/>
                <a:sym typeface="Calibri"/>
              </a:rPr>
              <a:t>After the FbF explanation, present this vid</a:t>
            </a:r>
            <a:r>
              <a:rPr lang="en-US">
                <a:latin typeface="Calibri"/>
                <a:ea typeface="Calibri"/>
                <a:cs typeface="Calibri"/>
                <a:sym typeface="Calibri"/>
              </a:rPr>
              <a:t>eo if possible: </a:t>
            </a:r>
            <a:r>
              <a:rPr lang="en-US" u="sng">
                <a:solidFill>
                  <a:schemeClr val="hlink"/>
                </a:solidFill>
                <a:latin typeface="Roboto"/>
                <a:ea typeface="Roboto"/>
                <a:cs typeface="Roboto"/>
                <a:sym typeface="Roboto"/>
                <a:hlinkClick r:id="rId3"/>
              </a:rPr>
              <a:t>https://youtu.be/XUSSUuRW0HQ</a:t>
            </a:r>
            <a:endParaRPr u="sng">
              <a:latin typeface="Roboto"/>
              <a:ea typeface="Roboto"/>
              <a:cs typeface="Roboto"/>
              <a:sym typeface="Roboto"/>
            </a:endParaRPr>
          </a:p>
          <a:p>
            <a:pPr>
              <a:lnSpc>
                <a:spcPct val="90000"/>
              </a:lnSpc>
              <a:spcBef>
                <a:spcPts val="0"/>
              </a:spcBef>
              <a:spcAft>
                <a:spcPts val="0"/>
              </a:spcAft>
              <a:buSzPts val="1400"/>
              <a:defRPr/>
            </a:pPr>
            <a:endParaRPr u="sng">
              <a:latin typeface="Roboto"/>
              <a:ea typeface="Roboto"/>
              <a:cs typeface="Roboto"/>
              <a:sym typeface="Roboto"/>
            </a:endParaRPr>
          </a:p>
          <a:p>
            <a:pPr marL="457200" indent="-304800">
              <a:spcBef>
                <a:spcPts val="0"/>
              </a:spcBef>
              <a:spcAft>
                <a:spcPts val="0"/>
              </a:spcAft>
              <a:buClr>
                <a:schemeClr val="dk1"/>
              </a:buClr>
              <a:buSzPts val="1200"/>
              <a:buFont typeface="Calibri"/>
              <a:buChar char="●"/>
              <a:defRPr/>
            </a:pPr>
            <a:r>
              <a:rPr lang="en-US">
                <a:solidFill>
                  <a:schemeClr val="dk1"/>
                </a:solidFill>
                <a:latin typeface="Calibri"/>
                <a:ea typeface="Calibri"/>
                <a:cs typeface="Calibri"/>
                <a:sym typeface="Calibri"/>
              </a:rPr>
              <a:t>In 2017, Bangladesh experienced the worst floods in recent decades. </a:t>
            </a:r>
            <a:endParaRPr>
              <a:solidFill>
                <a:schemeClr val="dk1"/>
              </a:solidFill>
              <a:latin typeface="Calibri"/>
              <a:ea typeface="Calibri"/>
              <a:cs typeface="Calibri"/>
              <a:sym typeface="Calibri"/>
            </a:endParaRPr>
          </a:p>
          <a:p>
            <a:pPr marL="457200" indent="-304800">
              <a:spcBef>
                <a:spcPts val="0"/>
              </a:spcBef>
              <a:spcAft>
                <a:spcPts val="0"/>
              </a:spcAft>
              <a:buClr>
                <a:schemeClr val="dk1"/>
              </a:buClr>
              <a:buSzPts val="1200"/>
              <a:buFont typeface="Calibri"/>
              <a:buChar char="●"/>
              <a:defRPr/>
            </a:pPr>
            <a:r>
              <a:rPr lang="en-US">
                <a:solidFill>
                  <a:schemeClr val="dk1"/>
                </a:solidFill>
                <a:latin typeface="Calibri"/>
                <a:ea typeface="Calibri"/>
                <a:cs typeface="Calibri"/>
                <a:sym typeface="Calibri"/>
              </a:rPr>
              <a:t>Based on a forecast and pre-defined trigger level, an FbF pilot project distributed an unconditional cash grant of BDT 5,000 (US$ 60 equivalent) to poor households in highly vulnerable, flood-prone communities in the Brahmaputra river basin before an early flood peak in July 2017.</a:t>
            </a:r>
            <a:endParaRPr>
              <a:solidFill>
                <a:schemeClr val="dk1"/>
              </a:solidFill>
              <a:latin typeface="Calibri"/>
              <a:ea typeface="Calibri"/>
              <a:cs typeface="Calibri"/>
              <a:sym typeface="Calibri"/>
            </a:endParaRPr>
          </a:p>
          <a:p>
            <a:pPr marL="457200" indent="-304800">
              <a:spcBef>
                <a:spcPts val="0"/>
              </a:spcBef>
              <a:spcAft>
                <a:spcPts val="0"/>
              </a:spcAft>
              <a:buClr>
                <a:schemeClr val="dk1"/>
              </a:buClr>
              <a:buSzPts val="1200"/>
              <a:buFont typeface="Calibri"/>
              <a:buChar char="●"/>
              <a:defRPr/>
            </a:pPr>
            <a:r>
              <a:rPr lang="en-US">
                <a:solidFill>
                  <a:schemeClr val="dk1"/>
                </a:solidFill>
                <a:latin typeface="Calibri"/>
                <a:ea typeface="Calibri"/>
                <a:cs typeface="Calibri"/>
                <a:sym typeface="Calibri"/>
              </a:rPr>
              <a:t>The evaluation collected data from about 200 FbF beneficiaries and 200 comparison households who were equally vulnerable and lived in nearby communities that were similarly affected by the flood.</a:t>
            </a:r>
            <a:endParaRPr>
              <a:solidFill>
                <a:schemeClr val="dk1"/>
              </a:solidFill>
              <a:latin typeface="Calibri"/>
              <a:ea typeface="Calibri"/>
              <a:cs typeface="Calibri"/>
              <a:sym typeface="Calibri"/>
            </a:endParaRPr>
          </a:p>
          <a:p>
            <a:pPr marL="457200" indent="-304800">
              <a:spcBef>
                <a:spcPts val="0"/>
              </a:spcBef>
              <a:spcAft>
                <a:spcPts val="0"/>
              </a:spcAft>
              <a:buClr>
                <a:schemeClr val="dk1"/>
              </a:buClr>
              <a:buSzPts val="1200"/>
              <a:buFont typeface="Calibri"/>
              <a:buChar char="●"/>
              <a:defRPr/>
            </a:pPr>
            <a:r>
              <a:rPr lang="en-US">
                <a:solidFill>
                  <a:schemeClr val="dk1"/>
                </a:solidFill>
                <a:latin typeface="Calibri"/>
                <a:ea typeface="Calibri"/>
                <a:cs typeface="Calibri"/>
                <a:sym typeface="Calibri"/>
              </a:rPr>
              <a:t>Thanks to the “quasi-experimental” research design (comparing experiences from FbF intervention communities with those in comparable communities who did not get early, forecast-based assistance), the evaluation was able to identify the differential benefits of FbF.</a:t>
            </a:r>
            <a:endParaRPr>
              <a:solidFill>
                <a:schemeClr val="dk1"/>
              </a:solidFill>
              <a:latin typeface="Calibri"/>
              <a:ea typeface="Calibri"/>
              <a:cs typeface="Calibri"/>
              <a:sym typeface="Calibri"/>
            </a:endParaRPr>
          </a:p>
          <a:p>
            <a:pPr marL="457200" indent="-304800">
              <a:spcBef>
                <a:spcPts val="0"/>
              </a:spcBef>
              <a:spcAft>
                <a:spcPts val="0"/>
              </a:spcAft>
              <a:buClr>
                <a:schemeClr val="dk1"/>
              </a:buClr>
              <a:buSzPts val="1200"/>
              <a:buFont typeface="Calibri"/>
              <a:buChar char="●"/>
              <a:defRPr/>
            </a:pPr>
            <a:r>
              <a:rPr lang="en-US">
                <a:solidFill>
                  <a:schemeClr val="dk1"/>
                </a:solidFill>
                <a:latin typeface="Calibri"/>
                <a:ea typeface="Calibri"/>
                <a:cs typeface="Calibri"/>
                <a:sym typeface="Calibri"/>
              </a:rPr>
              <a:t>The full evaluation report is available here: </a:t>
            </a:r>
            <a:r>
              <a:rPr lang="en-US" u="sng">
                <a:solidFill>
                  <a:schemeClr val="hlink"/>
                </a:solidFill>
                <a:latin typeface="Calibri"/>
                <a:ea typeface="Calibri"/>
                <a:cs typeface="Calibri"/>
                <a:sym typeface="Calibri"/>
                <a:hlinkClick r:id="rId4"/>
              </a:rPr>
              <a:t>https://docs.google.com/document/d/1Rms2aWkdSyS0jUx-KqwOMXlVDlKGQERBbFsqOyBhqtE/edit</a:t>
            </a:r>
            <a:r>
              <a:rPr lang="en-US">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a:spcBef>
                <a:spcPts val="0"/>
              </a:spcBef>
              <a:spcAft>
                <a:spcPts val="0"/>
              </a:spcAft>
              <a:defRPr/>
            </a:pPr>
            <a:r>
              <a:rPr lang="en-US">
                <a:solidFill>
                  <a:schemeClr val="dk1"/>
                </a:solidFill>
                <a:latin typeface="Calibri"/>
                <a:ea typeface="Calibri"/>
                <a:cs typeface="Calibri"/>
                <a:sym typeface="Calibri"/>
              </a:rPr>
              <a:t>The picture: Alefa Katum is a beneficiary of the cash transfer based on Forecast. She described the FbF intervention as something very important to avoid losing her livelihoods and food. </a:t>
            </a:r>
            <a:endParaRPr>
              <a:solidFill>
                <a:schemeClr val="dk1"/>
              </a:solidFill>
              <a:latin typeface="Calibri"/>
              <a:ea typeface="Calibri"/>
              <a:cs typeface="Calibri"/>
              <a:sym typeface="Calibri"/>
            </a:endParaRPr>
          </a:p>
          <a:p>
            <a:pPr>
              <a:spcBef>
                <a:spcPts val="0"/>
              </a:spcBef>
              <a:spcAft>
                <a:spcPts val="0"/>
              </a:spcAft>
              <a:defRPr/>
            </a:pPr>
            <a:endParaRPr>
              <a:solidFill>
                <a:schemeClr val="dk1"/>
              </a:solidFill>
              <a:latin typeface="Calibri"/>
              <a:ea typeface="Calibri"/>
              <a:cs typeface="Calibri"/>
              <a:sym typeface="Calibri"/>
            </a:endParaRPr>
          </a:p>
          <a:p>
            <a:pPr>
              <a:spcBef>
                <a:spcPts val="0"/>
              </a:spcBef>
              <a:spcAft>
                <a:spcPts val="0"/>
              </a:spcAft>
              <a:defRPr/>
            </a:pPr>
            <a:r>
              <a:rPr lang="en-US">
                <a:solidFill>
                  <a:schemeClr val="dk1"/>
                </a:solidFill>
                <a:latin typeface="Calibri"/>
                <a:ea typeface="Calibri"/>
                <a:cs typeface="Calibri"/>
                <a:sym typeface="Calibri"/>
              </a:rPr>
              <a:t>There will be a detailed explanation about FbF in the section 3 of this EWEA module. </a:t>
            </a:r>
            <a:endParaRPr>
              <a:solidFill>
                <a:schemeClr val="dk1"/>
              </a:solidFill>
              <a:latin typeface="Calibri"/>
              <a:ea typeface="Calibri"/>
              <a:cs typeface="Calibri"/>
              <a:sym typeface="Calibri"/>
            </a:endParaRPr>
          </a:p>
          <a:p>
            <a:pPr>
              <a:lnSpc>
                <a:spcPct val="90000"/>
              </a:lnSpc>
              <a:spcBef>
                <a:spcPts val="0"/>
              </a:spcBef>
              <a:spcAft>
                <a:spcPts val="0"/>
              </a:spcAft>
              <a:buSzPts val="1400"/>
              <a:defRPr/>
            </a:pPr>
            <a:endParaRPr u="sng">
              <a:latin typeface="Roboto"/>
              <a:ea typeface="Roboto"/>
              <a:cs typeface="Roboto"/>
              <a:sym typeface="Roboto"/>
            </a:endParaRPr>
          </a:p>
          <a:p>
            <a:pPr>
              <a:lnSpc>
                <a:spcPct val="90000"/>
              </a:lnSpc>
              <a:spcBef>
                <a:spcPts val="0"/>
              </a:spcBef>
              <a:spcAft>
                <a:spcPts val="0"/>
              </a:spcAft>
              <a:buSzPts val="1400"/>
              <a:defRPr/>
            </a:pPr>
            <a:endParaRPr sz="1400">
              <a:latin typeface="Roboto"/>
              <a:ea typeface="Roboto"/>
              <a:cs typeface="Roboto"/>
              <a:sym typeface="Roboto"/>
            </a:endParaRPr>
          </a:p>
          <a:p>
            <a:pPr>
              <a:lnSpc>
                <a:spcPct val="90000"/>
              </a:lnSpc>
              <a:spcBef>
                <a:spcPts val="0"/>
              </a:spcBef>
              <a:spcAft>
                <a:spcPts val="0"/>
              </a:spcAft>
              <a:buSzPts val="1400"/>
              <a:defRPr/>
            </a:pPr>
            <a:endParaRPr u="sng">
              <a:latin typeface="Roboto"/>
              <a:ea typeface="Roboto"/>
              <a:cs typeface="Roboto"/>
              <a:sym typeface="Roboto"/>
            </a:endParaRPr>
          </a:p>
          <a:p>
            <a:pPr>
              <a:lnSpc>
                <a:spcPct val="90000"/>
              </a:lnSpc>
              <a:spcBef>
                <a:spcPts val="0"/>
              </a:spcBef>
              <a:spcAft>
                <a:spcPts val="0"/>
              </a:spcAft>
              <a:buSzPts val="1400"/>
              <a:defRPr/>
            </a:pPr>
            <a:endParaRPr/>
          </a:p>
          <a:p>
            <a:pPr>
              <a:lnSpc>
                <a:spcPct val="90000"/>
              </a:lnSpc>
              <a:spcBef>
                <a:spcPts val="0"/>
              </a:spcBef>
              <a:spcAft>
                <a:spcPts val="0"/>
              </a:spcAft>
              <a:buSzPts val="1400"/>
              <a:defRPr/>
            </a:pPr>
            <a:endParaRPr b="1">
              <a:latin typeface="Roboto"/>
              <a:ea typeface="Roboto"/>
              <a:cs typeface="Roboto"/>
              <a:sym typeface="Roboto"/>
            </a:endParaRPr>
          </a:p>
          <a:p>
            <a:pPr>
              <a:lnSpc>
                <a:spcPct val="90000"/>
              </a:lnSpc>
              <a:spcBef>
                <a:spcPts val="0"/>
              </a:spcBef>
              <a:spcAft>
                <a:spcPts val="0"/>
              </a:spcAft>
              <a:buSzPts val="1400"/>
              <a:defRPr/>
            </a:pPr>
            <a:r>
              <a:rPr lang="en-US" b="1">
                <a:latin typeface="Calibri"/>
                <a:ea typeface="Calibri"/>
                <a:cs typeface="Calibri"/>
                <a:sym typeface="Calibri"/>
              </a:rPr>
              <a:t> </a:t>
            </a:r>
            <a:endParaRPr b="1">
              <a:latin typeface="Calibri"/>
              <a:ea typeface="Calibri"/>
              <a:cs typeface="Calibri"/>
              <a:sym typeface="Calibri"/>
            </a:endParaRPr>
          </a:p>
        </p:txBody>
      </p:sp>
      <p:sp>
        <p:nvSpPr>
          <p:cNvPr id="48131" name="Google Shape;231;p36:notes">
            <a:extLst>
              <a:ext uri="{FF2B5EF4-FFF2-40B4-BE49-F238E27FC236}">
                <a16:creationId xmlns:a16="http://schemas.microsoft.com/office/drawing/2014/main" id="{DFD34199-FAF8-CD4B-B009-A979E7A69FA9}"/>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round/>
            <a:headEnd type="none" w="sm" len="sm"/>
            <a:tailEnd type="none" w="sm" len="sm"/>
          </a:ln>
        </p:spPr>
      </p:sp>
    </p:spTree>
    <p:extLst>
      <p:ext uri="{BB962C8B-B14F-4D97-AF65-F5344CB8AC3E}">
        <p14:creationId xmlns:p14="http://schemas.microsoft.com/office/powerpoint/2010/main" val="8355619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39" name="Google Shape;239;p37:notes">
            <a:extLst>
              <a:ext uri="{FF2B5EF4-FFF2-40B4-BE49-F238E27FC236}">
                <a16:creationId xmlns:a16="http://schemas.microsoft.com/office/drawing/2014/main" id="{CB802153-9930-D54C-8433-417F024D1115}"/>
              </a:ext>
            </a:extLst>
          </p:cNvPr>
          <p:cNvSpPr txBox="1">
            <a:spLocks noGrp="1"/>
          </p:cNvSpPr>
          <p:nvPr>
            <p:ph type="body" idx="1"/>
          </p:nvPr>
        </p:nvSpPr>
        <p:spPr>
          <a:ln/>
        </p:spPr>
        <p:txBody>
          <a:bodyPr spcFirstLastPara="1" lIns="91425" tIns="45700" rIns="91425" bIns="45700">
            <a:noAutofit/>
          </a:bodyPr>
          <a:lstStyle/>
          <a:p>
            <a:pPr>
              <a:lnSpc>
                <a:spcPct val="90000"/>
              </a:lnSpc>
              <a:spcBef>
                <a:spcPts val="0"/>
              </a:spcBef>
              <a:spcAft>
                <a:spcPts val="0"/>
              </a:spcAft>
              <a:buSzPts val="1400"/>
              <a:defRPr/>
            </a:pPr>
            <a:r>
              <a:rPr lang="en-US"/>
              <a:t>Social Protection and EWEA</a:t>
            </a:r>
            <a:endParaRPr/>
          </a:p>
          <a:p>
            <a:pPr>
              <a:lnSpc>
                <a:spcPct val="90000"/>
              </a:lnSpc>
              <a:spcBef>
                <a:spcPts val="0"/>
              </a:spcBef>
              <a:spcAft>
                <a:spcPts val="0"/>
              </a:spcAft>
              <a:buSzPts val="1400"/>
              <a:defRPr/>
            </a:pPr>
            <a:r>
              <a:rPr lang="en-US"/>
              <a:t>But first, what is social protection? </a:t>
            </a:r>
            <a:endParaRPr/>
          </a:p>
          <a:p>
            <a:pPr algn="just">
              <a:spcBef>
                <a:spcPts val="0"/>
              </a:spcBef>
              <a:spcAft>
                <a:spcPts val="0"/>
              </a:spcAft>
              <a:buSzPts val="1100"/>
              <a:defRPr/>
            </a:pPr>
            <a:r>
              <a:rPr lang="en-US" sz="1000">
                <a:solidFill>
                  <a:schemeClr val="dk1"/>
                </a:solidFill>
              </a:rPr>
              <a:t>Social protection policies and programmes are part of a national system intending to reduce poverty, deprivation and vulnerability by helping people manage various risks. This system includes Social safety nets such as cash transfers, cash-for-work programmes and temporary employment programmes, school feeding programmes (Social protection also includes other systems like pensions; health, unemployment benefits, etc, but here we focus on social safety nets) </a:t>
            </a:r>
            <a:endParaRPr sz="1000">
              <a:solidFill>
                <a:schemeClr val="dk1"/>
              </a:solidFill>
            </a:endParaRPr>
          </a:p>
          <a:p>
            <a:pPr algn="just">
              <a:spcBef>
                <a:spcPts val="1000"/>
              </a:spcBef>
              <a:spcAft>
                <a:spcPts val="0"/>
              </a:spcAft>
              <a:buClr>
                <a:schemeClr val="dk1"/>
              </a:buClr>
              <a:buSzPts val="1100"/>
              <a:buFont typeface="Arial"/>
              <a:buNone/>
              <a:defRPr/>
            </a:pPr>
            <a:r>
              <a:rPr lang="en-US" sz="1000">
                <a:solidFill>
                  <a:schemeClr val="dk1"/>
                </a:solidFill>
              </a:rPr>
              <a:t>Safety nets are of direct relevance to humanitarian practitioners, including the Red Cross Movement. Activities like cash transfers, cash-for-work and school feeding programmes are part of the usual activities in emergency response.  In a social protection setting, the focus is on a national system, with multi-year funding (eventually by domestic funds) to manage both short and long term risks in a predictable and financially sustainable manner.  </a:t>
            </a:r>
            <a:endParaRPr sz="1000" b="1">
              <a:solidFill>
                <a:schemeClr val="dk1"/>
              </a:solidFill>
            </a:endParaRPr>
          </a:p>
          <a:p>
            <a:pPr algn="just">
              <a:spcBef>
                <a:spcPts val="1000"/>
              </a:spcBef>
              <a:spcAft>
                <a:spcPts val="0"/>
              </a:spcAft>
              <a:buClr>
                <a:schemeClr val="dk1"/>
              </a:buClr>
              <a:buSzPts val="1100"/>
              <a:buFont typeface="Arial"/>
              <a:buNone/>
              <a:defRPr/>
            </a:pPr>
            <a:r>
              <a:rPr lang="en-US" sz="1000">
                <a:solidFill>
                  <a:schemeClr val="dk1"/>
                </a:solidFill>
              </a:rPr>
              <a:t>After a shock, social protection benefits help people absorb the impacts by providing direct support to affected populations, and preventing some of their negative consequences. Mexico’s conditional cash transfer programme, Progresa, allowed poor families affected by a drought to keep their children in school. Social protection can also provide benefits that help people anticipate and prevent disasters before they happen, by taking early action and by improving incomes and livelihoods, more on the next slide. If you want to know more about social protection in general, see the </a:t>
            </a:r>
            <a:r>
              <a:rPr lang="en-US" sz="1000" u="sng">
                <a:solidFill>
                  <a:srgbClr val="0563C1"/>
                </a:solidFill>
              </a:rPr>
              <a:t>“</a:t>
            </a:r>
            <a:r>
              <a:rPr lang="en-US" sz="1000" u="sng">
                <a:solidFill>
                  <a:schemeClr val="hlink"/>
                </a:solidFill>
                <a:hlinkClick r:id="rId3"/>
              </a:rPr>
              <a:t>7 things to know about managing climate risk through social protection</a:t>
            </a:r>
            <a:r>
              <a:rPr lang="en-US" sz="1000" u="sng">
                <a:solidFill>
                  <a:srgbClr val="0563C1"/>
                </a:solidFill>
              </a:rPr>
              <a:t>”</a:t>
            </a:r>
            <a:endParaRPr sz="1000">
              <a:solidFill>
                <a:schemeClr val="dk1"/>
              </a:solidFill>
            </a:endParaRPr>
          </a:p>
          <a:p>
            <a:pPr>
              <a:lnSpc>
                <a:spcPct val="90000"/>
              </a:lnSpc>
              <a:spcBef>
                <a:spcPts val="1000"/>
              </a:spcBef>
              <a:spcAft>
                <a:spcPts val="0"/>
              </a:spcAft>
              <a:buSzPts val="1400"/>
              <a:defRPr/>
            </a:pPr>
            <a:r>
              <a:rPr lang="en-US"/>
              <a:t>A National Society can get engaged in social protection at the local level and at the national level to make sure social protection programmes are linked to early warning and early action. </a:t>
            </a:r>
            <a:endParaRPr/>
          </a:p>
          <a:p>
            <a:pPr>
              <a:lnSpc>
                <a:spcPct val="90000"/>
              </a:lnSpc>
              <a:spcBef>
                <a:spcPts val="0"/>
              </a:spcBef>
              <a:spcAft>
                <a:spcPts val="0"/>
              </a:spcAft>
              <a:buSzPts val="1400"/>
              <a:defRPr/>
            </a:pPr>
            <a:r>
              <a:rPr lang="en-US"/>
              <a:t>See the separate module on social protection for climate risk management</a:t>
            </a:r>
            <a:r>
              <a:rPr lang="en-US">
                <a:highlight>
                  <a:srgbClr val="FFFF00"/>
                </a:highlight>
              </a:rPr>
              <a:t> - forthcoming - link to be added</a:t>
            </a:r>
            <a:endParaRPr>
              <a:highlight>
                <a:srgbClr val="FFFF00"/>
              </a:highlight>
            </a:endParaRPr>
          </a:p>
        </p:txBody>
      </p:sp>
      <p:sp>
        <p:nvSpPr>
          <p:cNvPr id="50179" name="Google Shape;240;p37:notes">
            <a:extLst>
              <a:ext uri="{FF2B5EF4-FFF2-40B4-BE49-F238E27FC236}">
                <a16:creationId xmlns:a16="http://schemas.microsoft.com/office/drawing/2014/main" id="{47EC8CDF-0362-A64F-ACEE-E59885839F08}"/>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round/>
            <a:headEnd type="none" w="sm" len="sm"/>
            <a:tailEnd type="none" w="sm" len="sm"/>
          </a:ln>
        </p:spPr>
      </p:sp>
    </p:spTree>
    <p:extLst>
      <p:ext uri="{BB962C8B-B14F-4D97-AF65-F5344CB8AC3E}">
        <p14:creationId xmlns:p14="http://schemas.microsoft.com/office/powerpoint/2010/main" val="8281823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9" name="Google Shape;249;g4ccce13fc5_0_8:notes">
            <a:extLst>
              <a:ext uri="{FF2B5EF4-FFF2-40B4-BE49-F238E27FC236}">
                <a16:creationId xmlns:a16="http://schemas.microsoft.com/office/drawing/2014/main" id="{56E8FD7C-0049-C14E-9730-142425B68E9D}"/>
              </a:ext>
            </a:extLst>
          </p:cNvPr>
          <p:cNvSpPr txBox="1">
            <a:spLocks noGrp="1"/>
          </p:cNvSpPr>
          <p:nvPr>
            <p:ph type="body" idx="1"/>
          </p:nvPr>
        </p:nvSpPr>
        <p:spPr>
          <a:ln/>
        </p:spPr>
        <p:txBody>
          <a:bodyPr spcFirstLastPara="1" lIns="91425" tIns="45700" rIns="91425" bIns="45700">
            <a:noAutofit/>
          </a:bodyPr>
          <a:lstStyle/>
          <a:p>
            <a:pPr marL="457200" indent="-228600">
              <a:spcBef>
                <a:spcPts val="0"/>
              </a:spcBef>
              <a:spcAft>
                <a:spcPts val="0"/>
              </a:spcAft>
              <a:buClr>
                <a:srgbClr val="000000"/>
              </a:buClr>
              <a:buSzPts val="1100"/>
              <a:defRPr/>
            </a:pPr>
            <a:r>
              <a:rPr lang="en-US" sz="1100"/>
              <a:t>The faster support reaches people affected by an extreme event, the less likely they are to resort to negative coping strategies.</a:t>
            </a:r>
            <a:endParaRPr sz="1100"/>
          </a:p>
          <a:p>
            <a:pPr marL="457200" indent="-228600">
              <a:spcBef>
                <a:spcPts val="0"/>
              </a:spcBef>
              <a:spcAft>
                <a:spcPts val="0"/>
              </a:spcAft>
              <a:buClr>
                <a:srgbClr val="000000"/>
              </a:buClr>
              <a:buSzPts val="1100"/>
              <a:defRPr/>
            </a:pPr>
            <a:r>
              <a:rPr lang="en-US" sz="1100"/>
              <a:t>An existing social protection system can use its administrative structure to channel support for early action, such as cash transfers to vulnerable people in anticipation of a disaster or as early as possible after it. </a:t>
            </a:r>
            <a:endParaRPr sz="1100"/>
          </a:p>
          <a:p>
            <a:pPr marL="457200" indent="-228600">
              <a:spcBef>
                <a:spcPts val="0"/>
              </a:spcBef>
              <a:spcAft>
                <a:spcPts val="0"/>
              </a:spcAft>
              <a:buClr>
                <a:schemeClr val="dk1"/>
              </a:buClr>
              <a:buSzPts val="1100"/>
              <a:defRPr/>
            </a:pPr>
            <a:endParaRPr sz="1100"/>
          </a:p>
          <a:p>
            <a:pPr marL="457200" indent="-228600">
              <a:spcBef>
                <a:spcPts val="0"/>
              </a:spcBef>
              <a:spcAft>
                <a:spcPts val="0"/>
              </a:spcAft>
              <a:buClr>
                <a:srgbClr val="000000"/>
              </a:buClr>
              <a:buSzPts val="1100"/>
              <a:defRPr/>
            </a:pPr>
            <a:r>
              <a:rPr lang="en-US" sz="1100"/>
              <a:t>Adding targeting criteria based on exposure to climate or natural hazard allows programmes to distinguish people who need support on a long-term basis from those needing it on a temporary basis as a result of a climate shock. By considering climate risk in social protection programmes, it is possible to identify those at risk in advance of a shock and provide transitory support to them when they need it.</a:t>
            </a:r>
            <a:endParaRPr sz="1100"/>
          </a:p>
          <a:p>
            <a:pPr marL="457200" indent="-228600">
              <a:spcBef>
                <a:spcPts val="0"/>
              </a:spcBef>
              <a:spcAft>
                <a:spcPts val="0"/>
              </a:spcAft>
              <a:buClr>
                <a:srgbClr val="000000"/>
              </a:buClr>
              <a:buSzPts val="1100"/>
              <a:defRPr/>
            </a:pPr>
            <a:endParaRPr sz="1100"/>
          </a:p>
          <a:p>
            <a:pPr marL="457200" indent="-228600">
              <a:spcBef>
                <a:spcPts val="0"/>
              </a:spcBef>
              <a:spcAft>
                <a:spcPts val="0"/>
              </a:spcAft>
              <a:buClr>
                <a:srgbClr val="000000"/>
              </a:buClr>
              <a:buSzPts val="1100"/>
              <a:defRPr/>
            </a:pPr>
            <a:r>
              <a:rPr lang="en-US" sz="1100"/>
              <a:t>Coordination between humanitarian and social protection programmes can enable more timely support, especially when contingency funding and a clear plan of action are in place before the emergency.</a:t>
            </a:r>
            <a:endParaRPr sz="1100"/>
          </a:p>
          <a:p>
            <a:pPr marL="457200">
              <a:spcBef>
                <a:spcPts val="0"/>
              </a:spcBef>
              <a:spcAft>
                <a:spcPts val="0"/>
              </a:spcAft>
              <a:defRPr/>
            </a:pPr>
            <a:r>
              <a:rPr lang="en-US" sz="1100"/>
              <a:t>By being part of existing, long term government programs, beneficiaries might be able to have more accountability from the system itself. </a:t>
            </a:r>
            <a:endParaRPr sz="1100"/>
          </a:p>
          <a:p>
            <a:pPr marL="457200" indent="-228600">
              <a:lnSpc>
                <a:spcPct val="115000"/>
              </a:lnSpc>
              <a:spcBef>
                <a:spcPts val="1200"/>
              </a:spcBef>
              <a:spcAft>
                <a:spcPts val="0"/>
              </a:spcAft>
              <a:buClr>
                <a:schemeClr val="dk1"/>
              </a:buClr>
              <a:buSzPts val="1100"/>
              <a:defRPr/>
            </a:pPr>
            <a:r>
              <a:rPr lang="en-US" sz="1100"/>
              <a:t>SP programmes are already i</a:t>
            </a:r>
            <a:r>
              <a:rPr lang="en-US" sz="1100">
                <a:solidFill>
                  <a:schemeClr val="dk1"/>
                </a:solidFill>
              </a:rPr>
              <a:t>nvolved in disaster response: </a:t>
            </a:r>
            <a:endParaRPr sz="1100">
              <a:solidFill>
                <a:schemeClr val="dk1"/>
              </a:solidFill>
            </a:endParaRPr>
          </a:p>
          <a:p>
            <a:pPr marL="457200" indent="-228600">
              <a:lnSpc>
                <a:spcPct val="115000"/>
              </a:lnSpc>
              <a:spcBef>
                <a:spcPts val="0"/>
              </a:spcBef>
              <a:spcAft>
                <a:spcPts val="0"/>
              </a:spcAft>
              <a:buClr>
                <a:schemeClr val="dk1"/>
              </a:buClr>
              <a:buSzPts val="1100"/>
              <a:defRPr/>
            </a:pPr>
            <a:endParaRPr sz="1100">
              <a:solidFill>
                <a:schemeClr val="dk1"/>
              </a:solidFill>
            </a:endParaRPr>
          </a:p>
          <a:p>
            <a:pPr marL="457200" indent="-228600">
              <a:spcBef>
                <a:spcPts val="0"/>
              </a:spcBef>
              <a:spcAft>
                <a:spcPts val="0"/>
              </a:spcAft>
              <a:buClr>
                <a:srgbClr val="000000"/>
              </a:buClr>
              <a:buSzPts val="1100"/>
              <a:defRPr/>
            </a:pPr>
            <a:r>
              <a:rPr lang="en-US" sz="1100" i="1"/>
              <a:t>- In Ethiopia, the government manages a contingency budget comprising 20% of the annual Productive Safety Net Programme budget. The separate fund of $160 million (USD), based on a donor commitment, establishes a Risk Financing Mechanism for the mobilisation of up to $80 million (USD) each year in additional funds in case of a crisis. These mechanisms are based on an existing early warning system that monitors the situation and triggers the release of funds.</a:t>
            </a:r>
            <a:endParaRPr sz="1100" i="1"/>
          </a:p>
          <a:p>
            <a:pPr marL="457200" indent="-228600">
              <a:lnSpc>
                <a:spcPct val="115000"/>
              </a:lnSpc>
              <a:spcBef>
                <a:spcPts val="0"/>
              </a:spcBef>
              <a:spcAft>
                <a:spcPts val="0"/>
              </a:spcAft>
              <a:buClr>
                <a:schemeClr val="dk1"/>
              </a:buClr>
              <a:buSzPts val="1100"/>
              <a:defRPr/>
            </a:pPr>
            <a:endParaRPr sz="1100">
              <a:solidFill>
                <a:schemeClr val="dk1"/>
              </a:solidFill>
            </a:endParaRPr>
          </a:p>
          <a:p>
            <a:pPr marL="457200" indent="-228600">
              <a:lnSpc>
                <a:spcPct val="115000"/>
              </a:lnSpc>
              <a:spcBef>
                <a:spcPts val="0"/>
              </a:spcBef>
              <a:spcAft>
                <a:spcPts val="0"/>
              </a:spcAft>
              <a:buClr>
                <a:schemeClr val="dk1"/>
              </a:buClr>
              <a:buSzPts val="1100"/>
              <a:defRPr/>
            </a:pPr>
            <a:r>
              <a:rPr lang="en-US" sz="1100">
                <a:solidFill>
                  <a:schemeClr val="dk1"/>
                </a:solidFill>
              </a:rPr>
              <a:t>- Bolsa Família </a:t>
            </a:r>
            <a:r>
              <a:rPr lang="en-US" sz="1100" i="1">
                <a:solidFill>
                  <a:schemeClr val="dk1"/>
                </a:solidFill>
              </a:rPr>
              <a:t>provided in-kind and cash benefits to 162,000 families in 279 municipalities, within 10 days of the 2011 floods that ravaged Brazil 2011. It used its registry of beneficiaries and identification cards to identify affected families, disbursing payments through</a:t>
            </a:r>
            <a:endParaRPr sz="1100" i="1">
              <a:solidFill>
                <a:schemeClr val="dk1"/>
              </a:solidFill>
            </a:endParaRPr>
          </a:p>
          <a:p>
            <a:pPr marL="457200" indent="-228600">
              <a:lnSpc>
                <a:spcPct val="115000"/>
              </a:lnSpc>
              <a:spcBef>
                <a:spcPts val="0"/>
              </a:spcBef>
              <a:spcAft>
                <a:spcPts val="0"/>
              </a:spcAft>
              <a:buClr>
                <a:schemeClr val="dk1"/>
              </a:buClr>
              <a:buSzPts val="1100"/>
              <a:defRPr/>
            </a:pPr>
            <a:r>
              <a:rPr lang="en-US" sz="1100" i="1">
                <a:solidFill>
                  <a:schemeClr val="dk1"/>
                </a:solidFill>
              </a:rPr>
              <a:t>the programme’s banking arrangements with branches of the Caixa Econômica Federal. The fact that the programme was already in place sped up the delivery of assistance</a:t>
            </a:r>
            <a:endParaRPr sz="1100" i="1"/>
          </a:p>
          <a:p>
            <a:pPr>
              <a:lnSpc>
                <a:spcPct val="90000"/>
              </a:lnSpc>
              <a:spcBef>
                <a:spcPts val="1200"/>
              </a:spcBef>
              <a:spcAft>
                <a:spcPts val="0"/>
              </a:spcAft>
              <a:buSzPts val="1400"/>
              <a:defRPr/>
            </a:pPr>
            <a:endParaRPr/>
          </a:p>
        </p:txBody>
      </p:sp>
      <p:sp>
        <p:nvSpPr>
          <p:cNvPr id="52227" name="Google Shape;250;g4ccce13fc5_0_8:notes">
            <a:extLst>
              <a:ext uri="{FF2B5EF4-FFF2-40B4-BE49-F238E27FC236}">
                <a16:creationId xmlns:a16="http://schemas.microsoft.com/office/drawing/2014/main" id="{69968827-1D14-3B45-A462-10E12BD499D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round/>
            <a:headEnd type="none" w="sm" len="sm"/>
            <a:tailEnd type="none" w="sm" len="sm"/>
          </a:ln>
        </p:spPr>
      </p:sp>
    </p:spTree>
    <p:extLst>
      <p:ext uri="{BB962C8B-B14F-4D97-AF65-F5344CB8AC3E}">
        <p14:creationId xmlns:p14="http://schemas.microsoft.com/office/powerpoint/2010/main" val="42343319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9" name="Google Shape;259;p38:notes">
            <a:extLst>
              <a:ext uri="{FF2B5EF4-FFF2-40B4-BE49-F238E27FC236}">
                <a16:creationId xmlns:a16="http://schemas.microsoft.com/office/drawing/2014/main" id="{E7FEEE30-F844-2349-BB28-6928B15511AA}"/>
              </a:ext>
            </a:extLst>
          </p:cNvPr>
          <p:cNvSpPr txBox="1">
            <a:spLocks noGrp="1"/>
          </p:cNvSpPr>
          <p:nvPr>
            <p:ph type="body" idx="1"/>
          </p:nvPr>
        </p:nvSpPr>
        <p:spPr>
          <a:ln/>
        </p:spPr>
        <p:txBody>
          <a:bodyPr spcFirstLastPara="1" lIns="91425" tIns="45700" rIns="91425" bIns="45700">
            <a:noAutofit/>
          </a:bodyPr>
          <a:lstStyle/>
          <a:p>
            <a:pPr>
              <a:lnSpc>
                <a:spcPct val="115000"/>
              </a:lnSpc>
              <a:spcBef>
                <a:spcPts val="0"/>
              </a:spcBef>
              <a:spcAft>
                <a:spcPts val="0"/>
              </a:spcAft>
              <a:buSzPts val="1100"/>
              <a:defRPr/>
            </a:pPr>
            <a:r>
              <a:rPr lang="en-US" sz="1000" dirty="0"/>
              <a:t>Social protection is of direct relevance to humanitarian practitioners. Activities like cash transfers, cash-for-work and school feeding </a:t>
            </a:r>
            <a:r>
              <a:rPr lang="en-US" sz="1000" dirty="0" err="1"/>
              <a:t>programmes</a:t>
            </a:r>
            <a:r>
              <a:rPr lang="en-US" sz="1000" dirty="0"/>
              <a:t> are part of the usual activities in emergency response.  The difference between those activities in an emergency and a social protection is that social protection consists of a system to manage both short and long term risks as part of a long-term country-driven strategy to move people out of poverty and increase resilience. </a:t>
            </a:r>
            <a:endParaRPr sz="1000" dirty="0"/>
          </a:p>
          <a:p>
            <a:pPr>
              <a:lnSpc>
                <a:spcPct val="90000"/>
              </a:lnSpc>
              <a:spcBef>
                <a:spcPts val="300"/>
              </a:spcBef>
              <a:spcAft>
                <a:spcPts val="0"/>
              </a:spcAft>
              <a:buSzPts val="1400"/>
              <a:defRPr/>
            </a:pPr>
            <a:r>
              <a:rPr lang="en-US" sz="1000" dirty="0"/>
              <a:t>Social protection </a:t>
            </a:r>
            <a:r>
              <a:rPr lang="en-US" sz="1000" dirty="0" err="1"/>
              <a:t>programmes</a:t>
            </a:r>
            <a:r>
              <a:rPr lang="en-US" sz="1000" dirty="0"/>
              <a:t> are often designed to serve a community over the long term. The Red Cross also focuses on building resilience at community level </a:t>
            </a:r>
            <a:endParaRPr sz="1000" dirty="0"/>
          </a:p>
          <a:p>
            <a:pPr>
              <a:lnSpc>
                <a:spcPct val="90000"/>
              </a:lnSpc>
              <a:spcBef>
                <a:spcPts val="0"/>
              </a:spcBef>
              <a:spcAft>
                <a:spcPts val="0"/>
              </a:spcAft>
              <a:buSzPts val="1400"/>
              <a:defRPr/>
            </a:pPr>
            <a:endParaRPr sz="1000" dirty="0"/>
          </a:p>
          <a:p>
            <a:pPr>
              <a:lnSpc>
                <a:spcPct val="90000"/>
              </a:lnSpc>
              <a:spcBef>
                <a:spcPts val="0"/>
              </a:spcBef>
              <a:spcAft>
                <a:spcPts val="0"/>
              </a:spcAft>
              <a:buSzPts val="1400"/>
              <a:defRPr/>
            </a:pPr>
            <a:r>
              <a:rPr lang="en-US" sz="1000" dirty="0"/>
              <a:t>In many countries, the Red Cross, as auxiliary to the government, plays a role in the delivery of social protection </a:t>
            </a:r>
            <a:r>
              <a:rPr lang="en-US" sz="1000" dirty="0" err="1"/>
              <a:t>programmes</a:t>
            </a:r>
            <a:r>
              <a:rPr lang="en-US" sz="1000" dirty="0"/>
              <a:t> - for instance, delivering cash transfers. In places where climatic shocks are recurrent, </a:t>
            </a:r>
            <a:r>
              <a:rPr lang="en-US" sz="1000" dirty="0" err="1"/>
              <a:t>programmes</a:t>
            </a:r>
            <a:r>
              <a:rPr lang="en-US" sz="1000" dirty="0"/>
              <a:t> can be designed to scale up when needed to provide early action based on early warning information. </a:t>
            </a:r>
            <a:endParaRPr sz="1000" dirty="0"/>
          </a:p>
          <a:p>
            <a:pPr>
              <a:lnSpc>
                <a:spcPct val="90000"/>
              </a:lnSpc>
              <a:spcBef>
                <a:spcPts val="0"/>
              </a:spcBef>
              <a:spcAft>
                <a:spcPts val="0"/>
              </a:spcAft>
              <a:buSzPts val="1400"/>
              <a:defRPr/>
            </a:pPr>
            <a:endParaRPr sz="1000" dirty="0"/>
          </a:p>
          <a:p>
            <a:pPr>
              <a:lnSpc>
                <a:spcPct val="90000"/>
              </a:lnSpc>
              <a:spcBef>
                <a:spcPts val="0"/>
              </a:spcBef>
              <a:spcAft>
                <a:spcPts val="0"/>
              </a:spcAft>
              <a:buSzPts val="1400"/>
              <a:defRPr/>
            </a:pPr>
            <a:r>
              <a:rPr lang="en-US" sz="1000" dirty="0"/>
              <a:t>In the case of emergencies, the Red Cross may coordinate with existing </a:t>
            </a:r>
            <a:r>
              <a:rPr lang="en-US" sz="1000" dirty="0" err="1"/>
              <a:t>programmes</a:t>
            </a:r>
            <a:r>
              <a:rPr lang="en-US" sz="1000" dirty="0"/>
              <a:t> . For instance, in Kenya, The Hunger Safety Net </a:t>
            </a:r>
            <a:r>
              <a:rPr lang="en-US" sz="1000" dirty="0" err="1"/>
              <a:t>Programme</a:t>
            </a:r>
            <a:r>
              <a:rPr lang="en-US" sz="1000" dirty="0"/>
              <a:t> in Kenya has been designed to scale up in advance of climate shocks, such as drought. The </a:t>
            </a:r>
            <a:r>
              <a:rPr lang="en-US" sz="1000" dirty="0" err="1"/>
              <a:t>programme</a:t>
            </a:r>
            <a:r>
              <a:rPr lang="en-US" sz="1000" dirty="0"/>
              <a:t> can reach up to an additional 180,000 households with periodic emergency payments. Emergency beneficiaries receive a single month’s transfer (i.e. KES 2,700) if the area where they live is deemed to be subject to severe or extreme drought in any given month. The expectation is that the assistance will support households to reduce extreme hunger and vulnerability, by smoothing their consumption and avoiding negative coping strategies, such as the sale of productive assets. </a:t>
            </a:r>
            <a:endParaRPr sz="1000" dirty="0"/>
          </a:p>
          <a:p>
            <a:pPr>
              <a:lnSpc>
                <a:spcPct val="90000"/>
              </a:lnSpc>
              <a:spcBef>
                <a:spcPts val="0"/>
              </a:spcBef>
              <a:spcAft>
                <a:spcPts val="0"/>
              </a:spcAft>
              <a:buSzPts val="1400"/>
              <a:defRPr/>
            </a:pPr>
            <a:r>
              <a:rPr lang="en-US" sz="1000" dirty="0"/>
              <a:t>The Kenya Red Cross emergency response to the 2017 drought took into account: </a:t>
            </a:r>
            <a:endParaRPr sz="1000" dirty="0"/>
          </a:p>
          <a:p>
            <a:pPr marL="457200" indent="-292100">
              <a:lnSpc>
                <a:spcPct val="90000"/>
              </a:lnSpc>
              <a:spcBef>
                <a:spcPts val="0"/>
              </a:spcBef>
              <a:spcAft>
                <a:spcPts val="0"/>
              </a:spcAft>
              <a:buSzPts val="1000"/>
              <a:buFontTx/>
              <a:buChar char="-"/>
              <a:defRPr/>
            </a:pPr>
            <a:r>
              <a:rPr lang="en-US" sz="1000" dirty="0"/>
              <a:t>The value of cash transfer to every household was calculated based on percentage of average food basket cost which closely matched transfers value provided by other </a:t>
            </a:r>
            <a:r>
              <a:rPr lang="en-US" sz="1000" dirty="0" err="1"/>
              <a:t>programmes</a:t>
            </a:r>
            <a:r>
              <a:rPr lang="en-US" sz="1000" dirty="0"/>
              <a:t> such as Hunger Safety Net </a:t>
            </a:r>
            <a:r>
              <a:rPr lang="en-US" sz="1000" dirty="0" err="1"/>
              <a:t>Programme</a:t>
            </a:r>
            <a:r>
              <a:rPr lang="en-US" sz="1000" dirty="0"/>
              <a:t> (HSNP),</a:t>
            </a:r>
            <a:endParaRPr sz="1000" dirty="0"/>
          </a:p>
          <a:p>
            <a:pPr marL="457200" indent="-292100">
              <a:lnSpc>
                <a:spcPct val="90000"/>
              </a:lnSpc>
              <a:spcBef>
                <a:spcPts val="0"/>
              </a:spcBef>
              <a:spcAft>
                <a:spcPts val="0"/>
              </a:spcAft>
              <a:buSzPts val="1000"/>
              <a:buFontTx/>
              <a:buChar char="-"/>
              <a:defRPr/>
            </a:pPr>
            <a:r>
              <a:rPr lang="en-US" sz="1000" dirty="0"/>
              <a:t>KRCS has held a number of consultative meetings with HSNP Team to coordinate beneficiary selection </a:t>
            </a:r>
            <a:endParaRPr sz="1000" dirty="0"/>
          </a:p>
          <a:p>
            <a:pPr marL="457200" indent="-292100">
              <a:lnSpc>
                <a:spcPct val="90000"/>
              </a:lnSpc>
              <a:spcBef>
                <a:spcPts val="0"/>
              </a:spcBef>
              <a:spcAft>
                <a:spcPts val="0"/>
              </a:spcAft>
              <a:buSzPts val="1000"/>
              <a:buFontTx/>
              <a:buChar char="-"/>
              <a:defRPr/>
            </a:pPr>
            <a:r>
              <a:rPr lang="en-US" sz="1000" dirty="0"/>
              <a:t>KRCS made use of their targeting data (from online database) to ensure that there was no double targeting and to target households that are currently not included in Hunger Safety Net </a:t>
            </a:r>
            <a:r>
              <a:rPr lang="en-US" sz="1000" dirty="0" err="1"/>
              <a:t>Programme</a:t>
            </a:r>
            <a:r>
              <a:rPr lang="en-US" sz="1000" dirty="0"/>
              <a:t> </a:t>
            </a:r>
            <a:endParaRPr sz="1000" dirty="0"/>
          </a:p>
          <a:p>
            <a:pPr marL="457200">
              <a:lnSpc>
                <a:spcPct val="90000"/>
              </a:lnSpc>
              <a:spcBef>
                <a:spcPts val="0"/>
              </a:spcBef>
              <a:spcAft>
                <a:spcPts val="0"/>
              </a:spcAft>
              <a:defRPr/>
            </a:pPr>
            <a:endParaRPr sz="1000" dirty="0"/>
          </a:p>
          <a:p>
            <a:pPr>
              <a:lnSpc>
                <a:spcPct val="90000"/>
              </a:lnSpc>
              <a:spcBef>
                <a:spcPts val="0"/>
              </a:spcBef>
              <a:spcAft>
                <a:spcPts val="0"/>
              </a:spcAft>
              <a:buSzPts val="1400"/>
              <a:defRPr/>
            </a:pPr>
            <a:r>
              <a:rPr lang="en-US" sz="1000" dirty="0"/>
              <a:t>In some case, the Red Cross has played a role in setting up social protection policies that are climate-sensitive such as in the case of Malawi: </a:t>
            </a:r>
            <a:endParaRPr sz="1000" dirty="0"/>
          </a:p>
          <a:p>
            <a:pPr marL="457200" indent="-292100">
              <a:lnSpc>
                <a:spcPct val="115000"/>
              </a:lnSpc>
              <a:spcBef>
                <a:spcPts val="0"/>
              </a:spcBef>
              <a:spcAft>
                <a:spcPts val="0"/>
              </a:spcAft>
              <a:buSzPts val="1000"/>
              <a:buFontTx/>
              <a:buChar char="-"/>
              <a:defRPr/>
            </a:pPr>
            <a:r>
              <a:rPr lang="en-US" sz="1000" dirty="0"/>
              <a:t>In 2017, the Malawi Government revised the national social protection policy </a:t>
            </a:r>
            <a:r>
              <a:rPr lang="en-US" sz="1000" dirty="0" err="1"/>
              <a:t>programme</a:t>
            </a:r>
            <a:r>
              <a:rPr lang="en-US" sz="1000" dirty="0"/>
              <a:t>. </a:t>
            </a:r>
            <a:endParaRPr sz="1000" dirty="0"/>
          </a:p>
          <a:p>
            <a:pPr marL="457200" indent="-292100">
              <a:lnSpc>
                <a:spcPct val="115000"/>
              </a:lnSpc>
              <a:spcBef>
                <a:spcPts val="0"/>
              </a:spcBef>
              <a:spcAft>
                <a:spcPts val="0"/>
              </a:spcAft>
              <a:buSzPts val="1000"/>
              <a:buFontTx/>
              <a:buChar char="-"/>
              <a:defRPr/>
            </a:pPr>
            <a:r>
              <a:rPr lang="en-US" sz="1000" dirty="0"/>
              <a:t>The Malawi Red Cross alongside several other partners participated in the yearlong policy review process and focused on improving climate-sensitive SP and aligning it with humanitarian action. </a:t>
            </a:r>
            <a:endParaRPr sz="1000" dirty="0"/>
          </a:p>
          <a:p>
            <a:pPr marL="457200" indent="-292100">
              <a:lnSpc>
                <a:spcPct val="115000"/>
              </a:lnSpc>
              <a:spcBef>
                <a:spcPts val="0"/>
              </a:spcBef>
              <a:spcAft>
                <a:spcPts val="0"/>
              </a:spcAft>
              <a:buSzPts val="1000"/>
              <a:buFontTx/>
              <a:buChar char="-"/>
              <a:defRPr/>
            </a:pPr>
            <a:r>
              <a:rPr lang="en-US" sz="1000" dirty="0"/>
              <a:t>As a result, climate-sensitive social protection became a national priority, and efforts will be taken forward in a more coherent and impactful way.</a:t>
            </a:r>
            <a:endParaRPr sz="1000" dirty="0"/>
          </a:p>
          <a:p>
            <a:pPr marL="457200" indent="-292100">
              <a:lnSpc>
                <a:spcPct val="115000"/>
              </a:lnSpc>
              <a:spcBef>
                <a:spcPts val="0"/>
              </a:spcBef>
              <a:spcAft>
                <a:spcPts val="0"/>
              </a:spcAft>
              <a:buSzPts val="1000"/>
              <a:buFontTx/>
              <a:buChar char="-"/>
              <a:defRPr/>
            </a:pPr>
            <a:r>
              <a:rPr lang="en-US" sz="1000" dirty="0"/>
              <a:t>An important element of climate-sensitive social protection is linking with existing food security EWEA systems </a:t>
            </a:r>
            <a:endParaRPr sz="1000" dirty="0"/>
          </a:p>
          <a:p>
            <a:pPr marL="457200" indent="-292100">
              <a:lnSpc>
                <a:spcPct val="115000"/>
              </a:lnSpc>
              <a:spcBef>
                <a:spcPts val="0"/>
              </a:spcBef>
              <a:spcAft>
                <a:spcPts val="0"/>
              </a:spcAft>
              <a:buSzPts val="1000"/>
              <a:buFontTx/>
              <a:buChar char="-"/>
              <a:defRPr/>
            </a:pPr>
            <a:r>
              <a:rPr lang="en-US" sz="1000" dirty="0"/>
              <a:t>Malawi Red Cross will continue to be engaged in the delivery and implementation of the national cash transfer program, which will now have stronger linkages with humanitarian response.    </a:t>
            </a:r>
            <a:endParaRPr sz="1000" dirty="0"/>
          </a:p>
          <a:p>
            <a:pPr>
              <a:lnSpc>
                <a:spcPct val="90000"/>
              </a:lnSpc>
              <a:spcBef>
                <a:spcPts val="0"/>
              </a:spcBef>
              <a:spcAft>
                <a:spcPts val="0"/>
              </a:spcAft>
              <a:buSzPts val="1400"/>
              <a:defRPr/>
            </a:pPr>
            <a:endParaRPr sz="1000" dirty="0"/>
          </a:p>
        </p:txBody>
      </p:sp>
      <p:sp>
        <p:nvSpPr>
          <p:cNvPr id="54275" name="Google Shape;260;p38:notes">
            <a:extLst>
              <a:ext uri="{FF2B5EF4-FFF2-40B4-BE49-F238E27FC236}">
                <a16:creationId xmlns:a16="http://schemas.microsoft.com/office/drawing/2014/main" id="{6CD340FE-1022-F54E-9D91-8A36906DFA24}"/>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round/>
            <a:headEnd type="none" w="sm" len="sm"/>
            <a:tailEnd type="none" w="sm" len="sm"/>
          </a:ln>
        </p:spPr>
      </p:sp>
    </p:spTree>
    <p:extLst>
      <p:ext uri="{BB962C8B-B14F-4D97-AF65-F5344CB8AC3E}">
        <p14:creationId xmlns:p14="http://schemas.microsoft.com/office/powerpoint/2010/main" val="39947955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6322" name="Google Shape;269;p39:notes">
            <a:extLst>
              <a:ext uri="{FF2B5EF4-FFF2-40B4-BE49-F238E27FC236}">
                <a16:creationId xmlns:a16="http://schemas.microsoft.com/office/drawing/2014/main" id="{00CCD51A-AFEE-2441-A429-B3B96CC29C2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lnSpc>
                <a:spcPct val="90000"/>
              </a:lnSpc>
              <a:spcBef>
                <a:spcPct val="0"/>
              </a:spcBef>
              <a:buClr>
                <a:srgbClr val="000000"/>
              </a:buClr>
              <a:buSzPts val="1400"/>
            </a:pPr>
            <a:r>
              <a:rPr lang="en-US" altLang="nl-NL" b="1">
                <a:solidFill>
                  <a:srgbClr val="000000"/>
                </a:solidFill>
              </a:rPr>
              <a:t>Note to the facilitator – for this topic, different games are most successful to provide concrete understanding of making use of climate information for humanitarian decisions</a:t>
            </a:r>
          </a:p>
          <a:p>
            <a:pPr>
              <a:lnSpc>
                <a:spcPct val="90000"/>
              </a:lnSpc>
              <a:spcBef>
                <a:spcPct val="0"/>
              </a:spcBef>
              <a:buClr>
                <a:srgbClr val="000000"/>
              </a:buClr>
              <a:buSzPts val="1400"/>
            </a:pPr>
            <a:endParaRPr lang="nl-NL" altLang="nl-NL">
              <a:solidFill>
                <a:srgbClr val="000000"/>
              </a:solidFill>
            </a:endParaRPr>
          </a:p>
          <a:p>
            <a:pPr>
              <a:lnSpc>
                <a:spcPct val="90000"/>
              </a:lnSpc>
              <a:spcBef>
                <a:spcPct val="0"/>
              </a:spcBef>
              <a:buClr>
                <a:srgbClr val="000000"/>
              </a:buClr>
              <a:buSzPts val="1400"/>
            </a:pPr>
            <a:r>
              <a:rPr lang="en-US" altLang="nl-NL">
                <a:solidFill>
                  <a:srgbClr val="000000"/>
                </a:solidFill>
              </a:rPr>
              <a:t>See the games section for this module.</a:t>
            </a:r>
            <a:endParaRPr lang="nl-NL" altLang="nl-NL">
              <a:solidFill>
                <a:srgbClr val="000000"/>
              </a:solidFill>
              <a:latin typeface="Calibri" panose="020F0502020204030204" pitchFamily="34" charset="0"/>
              <a:sym typeface="Calibri" panose="020F0502020204030204" pitchFamily="34" charset="0"/>
            </a:endParaRPr>
          </a:p>
        </p:txBody>
      </p:sp>
      <p:sp>
        <p:nvSpPr>
          <p:cNvPr id="56323" name="Google Shape;270;p39:notes">
            <a:extLst>
              <a:ext uri="{FF2B5EF4-FFF2-40B4-BE49-F238E27FC236}">
                <a16:creationId xmlns:a16="http://schemas.microsoft.com/office/drawing/2014/main" id="{2528D5CA-F552-8E44-8FE1-E91DDE2BEB65}"/>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round/>
            <a:headEnd type="none" w="sm" len="sm"/>
            <a:tailEnd type="none" w="sm" len="sm"/>
          </a:ln>
        </p:spPr>
      </p:sp>
    </p:spTree>
    <p:extLst>
      <p:ext uri="{BB962C8B-B14F-4D97-AF65-F5344CB8AC3E}">
        <p14:creationId xmlns:p14="http://schemas.microsoft.com/office/powerpoint/2010/main" val="257699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5" name="Google Shape;65;p20:notes">
            <a:extLst>
              <a:ext uri="{FF2B5EF4-FFF2-40B4-BE49-F238E27FC236}">
                <a16:creationId xmlns:a16="http://schemas.microsoft.com/office/drawing/2014/main" id="{547792ED-66A9-3142-9E71-704098AEC592}"/>
              </a:ext>
            </a:extLst>
          </p:cNvPr>
          <p:cNvSpPr txBox="1">
            <a:spLocks noGrp="1"/>
          </p:cNvSpPr>
          <p:nvPr>
            <p:ph type="body" idx="1"/>
          </p:nvPr>
        </p:nvSpPr>
        <p:spPr>
          <a:ln/>
        </p:spPr>
        <p:txBody>
          <a:bodyPr spcFirstLastPara="1" lIns="91425" tIns="45700" rIns="91425" bIns="45700">
            <a:noAutofit/>
          </a:bodyPr>
          <a:lstStyle/>
          <a:p>
            <a:pPr>
              <a:lnSpc>
                <a:spcPct val="90000"/>
              </a:lnSpc>
              <a:spcBef>
                <a:spcPts val="0"/>
              </a:spcBef>
              <a:spcAft>
                <a:spcPts val="0"/>
              </a:spcAft>
              <a:buSzPts val="1400"/>
              <a:defRPr/>
            </a:pPr>
            <a:r>
              <a:rPr lang="en-US" dirty="0">
                <a:solidFill>
                  <a:schemeClr val="dk1"/>
                </a:solidFill>
              </a:rPr>
              <a:t>A United Nations’ working group has agreed this definition for Early Warning Systems.</a:t>
            </a:r>
            <a:endParaRPr dirty="0"/>
          </a:p>
          <a:p>
            <a:pPr>
              <a:lnSpc>
                <a:spcPct val="90000"/>
              </a:lnSpc>
              <a:spcBef>
                <a:spcPts val="0"/>
              </a:spcBef>
              <a:spcAft>
                <a:spcPts val="0"/>
              </a:spcAft>
              <a:buSzPts val="1400"/>
              <a:defRPr/>
            </a:pPr>
            <a:endParaRPr dirty="0">
              <a:solidFill>
                <a:schemeClr val="dk1"/>
              </a:solidFill>
            </a:endParaRPr>
          </a:p>
          <a:p>
            <a:pPr>
              <a:lnSpc>
                <a:spcPct val="90000"/>
              </a:lnSpc>
              <a:spcBef>
                <a:spcPts val="0"/>
              </a:spcBef>
              <a:spcAft>
                <a:spcPts val="0"/>
              </a:spcAft>
              <a:buSzPts val="1400"/>
              <a:defRPr/>
            </a:pPr>
            <a:r>
              <a:rPr lang="en-US" dirty="0"/>
              <a:t>“An </a:t>
            </a:r>
            <a:r>
              <a:rPr lang="en-US" b="1" dirty="0"/>
              <a:t>integrated system </a:t>
            </a:r>
            <a:r>
              <a:rPr lang="en-US" dirty="0"/>
              <a:t>of hazard monitoring, forecasting and prediction, disaster risk assessment, communication and preparedness activities, systems and processes…</a:t>
            </a:r>
            <a:endParaRPr dirty="0"/>
          </a:p>
          <a:p>
            <a:pPr marL="171450" indent="-82550">
              <a:lnSpc>
                <a:spcPct val="90000"/>
              </a:lnSpc>
              <a:spcBef>
                <a:spcPts val="0"/>
              </a:spcBef>
              <a:spcAft>
                <a:spcPts val="0"/>
              </a:spcAft>
              <a:buSzPts val="1400"/>
              <a:buFont typeface="Arial"/>
              <a:buNone/>
              <a:defRPr/>
            </a:pPr>
            <a:endParaRPr dirty="0"/>
          </a:p>
          <a:p>
            <a:pPr>
              <a:lnSpc>
                <a:spcPct val="90000"/>
              </a:lnSpc>
              <a:spcBef>
                <a:spcPts val="0"/>
              </a:spcBef>
              <a:spcAft>
                <a:spcPts val="0"/>
              </a:spcAft>
              <a:buSzPts val="1400"/>
              <a:defRPr/>
            </a:pPr>
            <a:r>
              <a:rPr lang="en-US" dirty="0"/>
              <a:t>…that enables individuals, communities, governments, businesses and others to take </a:t>
            </a:r>
            <a:r>
              <a:rPr lang="en-US" b="1" dirty="0"/>
              <a:t>timely action </a:t>
            </a:r>
            <a:r>
              <a:rPr lang="en-US" dirty="0"/>
              <a:t>to reduce disaster risks </a:t>
            </a:r>
            <a:r>
              <a:rPr lang="en-US" b="1" dirty="0"/>
              <a:t>in advance </a:t>
            </a:r>
            <a:r>
              <a:rPr lang="en-US" dirty="0"/>
              <a:t>of hazardous events.”</a:t>
            </a:r>
            <a:endParaRPr dirty="0"/>
          </a:p>
          <a:p>
            <a:pPr>
              <a:lnSpc>
                <a:spcPct val="90000"/>
              </a:lnSpc>
              <a:spcBef>
                <a:spcPts val="0"/>
              </a:spcBef>
              <a:spcAft>
                <a:spcPts val="0"/>
              </a:spcAft>
              <a:buSzPts val="1400"/>
              <a:defRPr/>
            </a:pPr>
            <a:endParaRPr dirty="0">
              <a:solidFill>
                <a:schemeClr val="dk1"/>
              </a:solidFill>
            </a:endParaRPr>
          </a:p>
          <a:p>
            <a:pPr>
              <a:lnSpc>
                <a:spcPct val="90000"/>
              </a:lnSpc>
              <a:spcBef>
                <a:spcPts val="0"/>
              </a:spcBef>
              <a:spcAft>
                <a:spcPts val="0"/>
              </a:spcAft>
              <a:buSzPts val="1400"/>
              <a:defRPr/>
            </a:pPr>
            <a:r>
              <a:rPr lang="en-US" dirty="0">
                <a:solidFill>
                  <a:schemeClr val="dk1"/>
                </a:solidFill>
              </a:rPr>
              <a:t>The critical aspects of this definition are </a:t>
            </a:r>
            <a:r>
              <a:rPr lang="en-US" dirty="0">
                <a:solidFill>
                  <a:srgbClr val="980000"/>
                </a:solidFill>
              </a:rPr>
              <a:t>highlighted in red</a:t>
            </a:r>
            <a:r>
              <a:rPr lang="en-US" dirty="0">
                <a:solidFill>
                  <a:schemeClr val="dk1"/>
                </a:solidFill>
              </a:rPr>
              <a:t> and worth repeating.</a:t>
            </a:r>
            <a:endParaRPr dirty="0">
              <a:solidFill>
                <a:schemeClr val="dk1"/>
              </a:solidFill>
            </a:endParaRPr>
          </a:p>
          <a:p>
            <a:pPr>
              <a:lnSpc>
                <a:spcPct val="90000"/>
              </a:lnSpc>
              <a:spcBef>
                <a:spcPts val="0"/>
              </a:spcBef>
              <a:spcAft>
                <a:spcPts val="0"/>
              </a:spcAft>
              <a:buSzPts val="1400"/>
              <a:defRPr/>
            </a:pPr>
            <a:r>
              <a:rPr lang="en-US" dirty="0">
                <a:solidFill>
                  <a:schemeClr val="dk1"/>
                </a:solidFill>
              </a:rPr>
              <a:t>(The four components of an EWS will be covered in following slides.)</a:t>
            </a:r>
            <a:endParaRPr dirty="0">
              <a:solidFill>
                <a:schemeClr val="dk1"/>
              </a:solidFill>
            </a:endParaRPr>
          </a:p>
          <a:p>
            <a:pPr>
              <a:lnSpc>
                <a:spcPct val="90000"/>
              </a:lnSpc>
              <a:spcBef>
                <a:spcPts val="0"/>
              </a:spcBef>
              <a:spcAft>
                <a:spcPts val="0"/>
              </a:spcAft>
              <a:buSzPts val="1400"/>
              <a:defRPr/>
            </a:pPr>
            <a:endParaRPr dirty="0">
              <a:solidFill>
                <a:schemeClr val="dk1"/>
              </a:solidFill>
            </a:endParaRPr>
          </a:p>
          <a:p>
            <a:pPr>
              <a:lnSpc>
                <a:spcPct val="90000"/>
              </a:lnSpc>
              <a:spcBef>
                <a:spcPts val="0"/>
              </a:spcBef>
              <a:spcAft>
                <a:spcPts val="0"/>
              </a:spcAft>
              <a:buClr>
                <a:srgbClr val="000000"/>
              </a:buClr>
              <a:buSzPts val="1400"/>
              <a:buFont typeface="Arial"/>
              <a:buNone/>
              <a:defRPr/>
            </a:pPr>
            <a:r>
              <a:rPr lang="en-US" dirty="0">
                <a:solidFill>
                  <a:schemeClr val="dk1"/>
                </a:solidFill>
              </a:rPr>
              <a:t>There are different types and approaches of EWS: </a:t>
            </a:r>
            <a:br>
              <a:rPr lang="en-US" dirty="0">
                <a:solidFill>
                  <a:schemeClr val="dk1"/>
                </a:solidFill>
              </a:rPr>
            </a:br>
            <a:r>
              <a:rPr lang="en-US" dirty="0">
                <a:solidFill>
                  <a:schemeClr val="dk1"/>
                </a:solidFill>
              </a:rPr>
              <a:t>Community-based Early Warning Systems, being one of the key activities of the Red Cross Red Crescent. </a:t>
            </a:r>
            <a:endParaRPr dirty="0"/>
          </a:p>
          <a:p>
            <a:pPr>
              <a:lnSpc>
                <a:spcPct val="90000"/>
              </a:lnSpc>
              <a:spcBef>
                <a:spcPts val="0"/>
              </a:spcBef>
              <a:spcAft>
                <a:spcPts val="0"/>
              </a:spcAft>
              <a:buSzPts val="1400"/>
              <a:defRPr/>
            </a:pPr>
            <a:endParaRPr dirty="0">
              <a:solidFill>
                <a:schemeClr val="dk1"/>
              </a:solidFill>
            </a:endParaRPr>
          </a:p>
          <a:p>
            <a:pPr>
              <a:lnSpc>
                <a:spcPct val="90000"/>
              </a:lnSpc>
              <a:spcBef>
                <a:spcPts val="0"/>
              </a:spcBef>
              <a:spcAft>
                <a:spcPts val="0"/>
              </a:spcAft>
              <a:buSzPts val="1400"/>
              <a:defRPr/>
            </a:pPr>
            <a:r>
              <a:rPr lang="en-US" dirty="0">
                <a:solidFill>
                  <a:schemeClr val="dk1"/>
                </a:solidFill>
              </a:rPr>
              <a:t>Definition:  United Nations (2016). Report of the Open-ended Intergovernmental Expert Working Group on Indicators and Terminology Related to Disaster Risk Reduction (OIEWG) (A/71/644), adopted by the General Assembly on 2 February 2017 (A/RES/71/276)  </a:t>
            </a:r>
            <a:r>
              <a:rPr lang="en-US" u="sng" dirty="0">
                <a:solidFill>
                  <a:schemeClr val="hlink"/>
                </a:solidFill>
                <a:hlinkClick r:id="rId3"/>
              </a:rPr>
              <a:t>https://www.preventionweb.net/files/50683_oiewgreportenglish.pdf</a:t>
            </a:r>
            <a:r>
              <a:rPr lang="en-US" dirty="0">
                <a:solidFill>
                  <a:schemeClr val="dk1"/>
                </a:solidFill>
              </a:rPr>
              <a:t> </a:t>
            </a:r>
            <a:endParaRPr dirty="0">
              <a:solidFill>
                <a:schemeClr val="dk1"/>
              </a:solidFill>
            </a:endParaRPr>
          </a:p>
        </p:txBody>
      </p:sp>
      <p:sp>
        <p:nvSpPr>
          <p:cNvPr id="8194" name="Google Shape;66;p20:notes">
            <a:extLst>
              <a:ext uri="{FF2B5EF4-FFF2-40B4-BE49-F238E27FC236}">
                <a16:creationId xmlns:a16="http://schemas.microsoft.com/office/drawing/2014/main" id="{A2B70AA1-633D-4B4A-9571-66DF9FB84D02}"/>
              </a:ext>
            </a:extLst>
          </p:cNvPr>
          <p:cNvSpPr>
            <a:spLocks noGrp="1" noRot="1" noChangeAspect="1" noTextEdit="1"/>
          </p:cNvSpPr>
          <p:nvPr>
            <p:ph type="sldImg" idx="2"/>
          </p:nvPr>
        </p:nvSpPr>
        <p:spPr>
          <a:custGeom>
            <a:avLst/>
            <a:gdLst>
              <a:gd name="T0" fmla="*/ 0 w 120000"/>
              <a:gd name="T1" fmla="*/ 0 h 120000"/>
              <a:gd name="T2" fmla="*/ 309676800 w 120000"/>
              <a:gd name="T3" fmla="*/ 0 h 120000"/>
              <a:gd name="T4" fmla="*/ 309676800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round/>
            <a:headEnd type="none" w="sm" len="sm"/>
            <a:tailEnd type="none" w="sm" len="sm"/>
          </a:ln>
        </p:spPr>
      </p:sp>
    </p:spTree>
    <p:extLst>
      <p:ext uri="{BB962C8B-B14F-4D97-AF65-F5344CB8AC3E}">
        <p14:creationId xmlns:p14="http://schemas.microsoft.com/office/powerpoint/2010/main" val="2104435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1" name="Google Shape;74;p21:notes">
            <a:extLst>
              <a:ext uri="{FF2B5EF4-FFF2-40B4-BE49-F238E27FC236}">
                <a16:creationId xmlns:a16="http://schemas.microsoft.com/office/drawing/2014/main" id="{99787EDE-F4EF-4143-9686-6D495659C38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lnSpc>
                <a:spcPct val="90000"/>
              </a:lnSpc>
              <a:spcBef>
                <a:spcPct val="0"/>
              </a:spcBef>
              <a:buSzPts val="1400"/>
            </a:pPr>
            <a:r>
              <a:rPr lang="en-US" altLang="nl-NL" dirty="0">
                <a:solidFill>
                  <a:srgbClr val="000000"/>
                </a:solidFill>
              </a:rPr>
              <a:t>The same group agreed an effective early warning system is: </a:t>
            </a:r>
            <a:endParaRPr lang="nl-NL" altLang="nl-NL" dirty="0"/>
          </a:p>
          <a:p>
            <a:pPr>
              <a:lnSpc>
                <a:spcPct val="90000"/>
              </a:lnSpc>
              <a:spcBef>
                <a:spcPct val="0"/>
              </a:spcBef>
              <a:buSzPts val="1400"/>
            </a:pPr>
            <a:endParaRPr lang="nl-NL" altLang="nl-NL" dirty="0">
              <a:solidFill>
                <a:srgbClr val="000000"/>
              </a:solidFill>
            </a:endParaRPr>
          </a:p>
          <a:p>
            <a:pPr>
              <a:lnSpc>
                <a:spcPct val="90000"/>
              </a:lnSpc>
              <a:spcBef>
                <a:spcPct val="0"/>
              </a:spcBef>
              <a:buSzPts val="1400"/>
            </a:pPr>
            <a:r>
              <a:rPr lang="en-US" altLang="nl-NL" b="1" dirty="0">
                <a:solidFill>
                  <a:srgbClr val="000000"/>
                </a:solidFill>
              </a:rPr>
              <a:t>End-To-End: </a:t>
            </a:r>
            <a:r>
              <a:rPr lang="en-US" altLang="nl-NL" dirty="0">
                <a:solidFill>
                  <a:srgbClr val="000000"/>
                </a:solidFill>
              </a:rPr>
              <a:t>An end-to-end EWS is a complete set of components that connects those who need to hear messages to others who compile and track the hazard information of which messages are composed.</a:t>
            </a:r>
            <a:endParaRPr lang="nl-NL" altLang="nl-NL" dirty="0"/>
          </a:p>
          <a:p>
            <a:pPr>
              <a:lnSpc>
                <a:spcPct val="90000"/>
              </a:lnSpc>
              <a:spcBef>
                <a:spcPct val="0"/>
              </a:spcBef>
              <a:buSzPts val="1400"/>
            </a:pPr>
            <a:endParaRPr lang="nl-NL" altLang="nl-NL" dirty="0">
              <a:solidFill>
                <a:srgbClr val="000000"/>
              </a:solidFill>
            </a:endParaRPr>
          </a:p>
          <a:p>
            <a:pPr>
              <a:lnSpc>
                <a:spcPct val="90000"/>
              </a:lnSpc>
              <a:spcBef>
                <a:spcPct val="0"/>
              </a:spcBef>
              <a:buSzPts val="1400"/>
            </a:pPr>
            <a:r>
              <a:rPr lang="en-US" altLang="nl-NL" b="1" dirty="0">
                <a:solidFill>
                  <a:srgbClr val="000000"/>
                </a:solidFill>
              </a:rPr>
              <a:t>People-</a:t>
            </a:r>
            <a:r>
              <a:rPr lang="en-US" altLang="nl-NL" b="1" dirty="0" err="1">
                <a:solidFill>
                  <a:srgbClr val="000000"/>
                </a:solidFill>
              </a:rPr>
              <a:t>Centred</a:t>
            </a:r>
            <a:r>
              <a:rPr lang="en-US" altLang="nl-NL" b="1" dirty="0">
                <a:solidFill>
                  <a:srgbClr val="000000"/>
                </a:solidFill>
              </a:rPr>
              <a:t>: </a:t>
            </a:r>
            <a:r>
              <a:rPr lang="en-US" altLang="nl-NL" dirty="0">
                <a:solidFill>
                  <a:srgbClr val="000000"/>
                </a:solidFill>
              </a:rPr>
              <a:t>A people-</a:t>
            </a:r>
            <a:r>
              <a:rPr lang="en-US" altLang="nl-NL" dirty="0" err="1">
                <a:solidFill>
                  <a:srgbClr val="000000"/>
                </a:solidFill>
              </a:rPr>
              <a:t>centred</a:t>
            </a:r>
            <a:r>
              <a:rPr lang="en-US" altLang="nl-NL" dirty="0">
                <a:solidFill>
                  <a:srgbClr val="000000"/>
                </a:solidFill>
              </a:rPr>
              <a:t> EWS empowers individuals and communities threatened by hazards to act jointly plan, to </a:t>
            </a:r>
            <a:r>
              <a:rPr lang="en-US" altLang="nl-NL" dirty="0" err="1">
                <a:solidFill>
                  <a:srgbClr val="000000"/>
                </a:solidFill>
              </a:rPr>
              <a:t>analyse</a:t>
            </a:r>
            <a:r>
              <a:rPr lang="en-US" altLang="nl-NL" dirty="0">
                <a:solidFill>
                  <a:srgbClr val="000000"/>
                </a:solidFill>
              </a:rPr>
              <a:t> risks, identify best ways to communicate/understand warnings and to make sure there is sufficient time and in an appropriate manner to reduce the possibility of personal injury and illness, loss of life and damage to property, assets and the environment.</a:t>
            </a:r>
            <a:endParaRPr lang="nl-NL" altLang="nl-NL" dirty="0"/>
          </a:p>
          <a:p>
            <a:pPr>
              <a:lnSpc>
                <a:spcPct val="90000"/>
              </a:lnSpc>
              <a:spcBef>
                <a:spcPct val="0"/>
              </a:spcBef>
              <a:buSzPts val="1400"/>
            </a:pPr>
            <a:endParaRPr lang="nl-NL" altLang="nl-NL" dirty="0">
              <a:solidFill>
                <a:srgbClr val="000000"/>
              </a:solidFill>
            </a:endParaRPr>
          </a:p>
          <a:p>
            <a:pPr>
              <a:lnSpc>
                <a:spcPct val="90000"/>
              </a:lnSpc>
              <a:spcBef>
                <a:spcPct val="0"/>
              </a:spcBef>
              <a:buSzPts val="1400"/>
            </a:pPr>
            <a:r>
              <a:rPr lang="en-US" altLang="nl-NL" b="1" dirty="0">
                <a:solidFill>
                  <a:srgbClr val="000000"/>
                </a:solidFill>
              </a:rPr>
              <a:t>Multi-hazard </a:t>
            </a:r>
            <a:r>
              <a:rPr lang="en-US" altLang="nl-NL" dirty="0">
                <a:solidFill>
                  <a:srgbClr val="000000"/>
                </a:solidFill>
              </a:rPr>
              <a:t>is defined as “(1) the selection of multiple major hazards that the country faces, and (2) the specific contexts where hazardous events may occur simultaneously, </a:t>
            </a:r>
            <a:r>
              <a:rPr lang="en-US" altLang="nl-NL" dirty="0" err="1">
                <a:solidFill>
                  <a:srgbClr val="000000"/>
                </a:solidFill>
              </a:rPr>
              <a:t>cascadingly</a:t>
            </a:r>
            <a:r>
              <a:rPr lang="en-US" altLang="nl-NL" dirty="0">
                <a:solidFill>
                  <a:srgbClr val="000000"/>
                </a:solidFill>
              </a:rPr>
              <a:t> or cumulatively over time, and taking into account the potential interrelated effects. Hazards include (as mentioned in the Sendai Framework for Disaster Risk Reduction 2015–2030) biological, environmental, geological, hydrometeorological and technological processes and phenomena”.</a:t>
            </a:r>
            <a:endParaRPr lang="nl-NL" altLang="nl-NL" dirty="0"/>
          </a:p>
          <a:p>
            <a:pPr>
              <a:lnSpc>
                <a:spcPct val="90000"/>
              </a:lnSpc>
              <a:spcBef>
                <a:spcPct val="0"/>
              </a:spcBef>
              <a:buSzPts val="1400"/>
            </a:pPr>
            <a:r>
              <a:rPr lang="en-US" altLang="nl-NL" dirty="0">
                <a:solidFill>
                  <a:srgbClr val="000000"/>
                </a:solidFill>
              </a:rPr>
              <a:t> </a:t>
            </a:r>
            <a:endParaRPr lang="nl-NL" altLang="nl-NL" dirty="0"/>
          </a:p>
          <a:p>
            <a:pPr marL="0" marR="0" lvl="0" indent="0" algn="l" defTabSz="914400" rtl="0" eaLnBrk="1" fontAlgn="auto" latinLnBrk="0" hangingPunct="1">
              <a:lnSpc>
                <a:spcPct val="90000"/>
              </a:lnSpc>
              <a:spcBef>
                <a:spcPct val="0"/>
              </a:spcBef>
              <a:spcAft>
                <a:spcPts val="0"/>
              </a:spcAft>
              <a:buClrTx/>
              <a:buSzPts val="1400"/>
              <a:buFontTx/>
              <a:buNone/>
              <a:tabLst/>
              <a:defRPr/>
            </a:pPr>
            <a:r>
              <a:rPr lang="en-US" altLang="nl-NL" b="1" dirty="0">
                <a:solidFill>
                  <a:srgbClr val="000000"/>
                </a:solidFill>
              </a:rPr>
              <a:t>Audience Interaction:</a:t>
            </a:r>
            <a:endParaRPr lang="nl-NL" altLang="nl-NL" dirty="0"/>
          </a:p>
          <a:p>
            <a:pPr>
              <a:lnSpc>
                <a:spcPct val="90000"/>
              </a:lnSpc>
              <a:spcBef>
                <a:spcPct val="0"/>
              </a:spcBef>
              <a:buSzPts val="1400"/>
            </a:pPr>
            <a:r>
              <a:rPr lang="en-US" altLang="nl-NL" b="1" dirty="0">
                <a:solidFill>
                  <a:srgbClr val="000000"/>
                </a:solidFill>
              </a:rPr>
              <a:t>Ask participants who such a  EWS should aim to reach. </a:t>
            </a:r>
          </a:p>
          <a:p>
            <a:pPr>
              <a:lnSpc>
                <a:spcPct val="90000"/>
              </a:lnSpc>
              <a:spcBef>
                <a:spcPct val="0"/>
              </a:spcBef>
              <a:buSzPts val="1400"/>
            </a:pPr>
            <a:r>
              <a:rPr lang="en-US" altLang="nl-NL" b="1" dirty="0">
                <a:solidFill>
                  <a:srgbClr val="000000"/>
                </a:solidFill>
              </a:rPr>
              <a:t>Answers to complement: </a:t>
            </a:r>
          </a:p>
          <a:p>
            <a:pPr>
              <a:lnSpc>
                <a:spcPct val="90000"/>
              </a:lnSpc>
              <a:spcBef>
                <a:spcPct val="0"/>
              </a:spcBef>
              <a:buSzPts val="1400"/>
            </a:pPr>
            <a:r>
              <a:rPr lang="en-US" altLang="nl-NL" b="1" dirty="0">
                <a:solidFill>
                  <a:srgbClr val="000000"/>
                </a:solidFill>
              </a:rPr>
              <a:t>Inclusive system, for marginalized groups, women and girls, ensuring it reaches all people including those at “the last mile”, including the most vulnerable people and most remote communities. </a:t>
            </a:r>
            <a:endParaRPr lang="nl-NL" altLang="nl-NL" b="1" dirty="0">
              <a:solidFill>
                <a:srgbClr val="000000"/>
              </a:solidFill>
            </a:endParaRPr>
          </a:p>
        </p:txBody>
      </p:sp>
      <p:sp>
        <p:nvSpPr>
          <p:cNvPr id="10242" name="Google Shape;75;p21:notes">
            <a:extLst>
              <a:ext uri="{FF2B5EF4-FFF2-40B4-BE49-F238E27FC236}">
                <a16:creationId xmlns:a16="http://schemas.microsoft.com/office/drawing/2014/main" id="{289701F9-7418-744A-970A-9A4263D05E97}"/>
              </a:ext>
            </a:extLst>
          </p:cNvPr>
          <p:cNvSpPr>
            <a:spLocks noGrp="1" noRot="1" noChangeAspect="1" noTextEdit="1"/>
          </p:cNvSpPr>
          <p:nvPr>
            <p:ph type="sldImg" idx="2"/>
          </p:nvPr>
        </p:nvSpPr>
        <p:spPr>
          <a:custGeom>
            <a:avLst/>
            <a:gdLst>
              <a:gd name="T0" fmla="*/ 0 w 120000"/>
              <a:gd name="T1" fmla="*/ 0 h 120000"/>
              <a:gd name="T2" fmla="*/ 309676800 w 120000"/>
              <a:gd name="T3" fmla="*/ 0 h 120000"/>
              <a:gd name="T4" fmla="*/ 309676800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round/>
            <a:headEnd type="none" w="sm" len="sm"/>
            <a:tailEnd type="none" w="sm" len="sm"/>
          </a:ln>
        </p:spPr>
      </p:sp>
    </p:spTree>
    <p:extLst>
      <p:ext uri="{BB962C8B-B14F-4D97-AF65-F5344CB8AC3E}">
        <p14:creationId xmlns:p14="http://schemas.microsoft.com/office/powerpoint/2010/main" val="1709102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289" name="Google Shape;82;p22:notes">
            <a:extLst>
              <a:ext uri="{FF2B5EF4-FFF2-40B4-BE49-F238E27FC236}">
                <a16:creationId xmlns:a16="http://schemas.microsoft.com/office/drawing/2014/main" id="{C7DB56E8-0782-CE40-8AE4-F5A018D623D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lnSpc>
                <a:spcPct val="90000"/>
              </a:lnSpc>
              <a:spcBef>
                <a:spcPct val="0"/>
              </a:spcBef>
              <a:buSzPts val="1400"/>
            </a:pPr>
            <a:r>
              <a:rPr lang="en-US" altLang="nl-NL">
                <a:solidFill>
                  <a:srgbClr val="000000"/>
                </a:solidFill>
              </a:rPr>
              <a:t>This slide shows the four main components of any Early Warning System (EWS).</a:t>
            </a:r>
            <a:endParaRPr lang="nl-NL" altLang="nl-NL"/>
          </a:p>
          <a:p>
            <a:pPr>
              <a:lnSpc>
                <a:spcPct val="90000"/>
              </a:lnSpc>
              <a:spcBef>
                <a:spcPct val="0"/>
              </a:spcBef>
              <a:buSzPts val="1400"/>
            </a:pPr>
            <a:endParaRPr lang="nl-NL" altLang="nl-NL">
              <a:solidFill>
                <a:srgbClr val="000000"/>
              </a:solidFill>
            </a:endParaRPr>
          </a:p>
          <a:p>
            <a:pPr>
              <a:lnSpc>
                <a:spcPct val="90000"/>
              </a:lnSpc>
              <a:spcBef>
                <a:spcPct val="0"/>
              </a:spcBef>
              <a:buSzPts val="1400"/>
            </a:pPr>
            <a:r>
              <a:rPr lang="en-US" altLang="nl-NL" b="1">
                <a:solidFill>
                  <a:srgbClr val="000000"/>
                </a:solidFill>
              </a:rPr>
              <a:t>Risk knowledge: </a:t>
            </a:r>
            <a:r>
              <a:rPr lang="en-US" altLang="nl-NL" i="1">
                <a:solidFill>
                  <a:srgbClr val="000000"/>
                </a:solidFill>
              </a:rPr>
              <a:t>Systematically collect data and undertake risk assessments</a:t>
            </a:r>
            <a:endParaRPr lang="nl-NL" altLang="nl-NL"/>
          </a:p>
          <a:p>
            <a:pPr>
              <a:lnSpc>
                <a:spcPct val="90000"/>
              </a:lnSpc>
              <a:spcBef>
                <a:spcPct val="0"/>
              </a:spcBef>
              <a:buSzPts val="1400"/>
            </a:pPr>
            <a:r>
              <a:rPr lang="en-US" altLang="nl-NL" b="1">
                <a:solidFill>
                  <a:srgbClr val="000000"/>
                </a:solidFill>
              </a:rPr>
              <a:t>Monitoring and warning services: </a:t>
            </a:r>
            <a:r>
              <a:rPr lang="en-US" altLang="nl-NL" i="1">
                <a:solidFill>
                  <a:srgbClr val="000000"/>
                </a:solidFill>
              </a:rPr>
              <a:t>Develop hazard monitoring and early warning services </a:t>
            </a:r>
            <a:endParaRPr lang="nl-NL" altLang="nl-NL"/>
          </a:p>
          <a:p>
            <a:pPr>
              <a:lnSpc>
                <a:spcPct val="90000"/>
              </a:lnSpc>
              <a:spcBef>
                <a:spcPct val="0"/>
              </a:spcBef>
              <a:buSzPts val="1400"/>
            </a:pPr>
            <a:r>
              <a:rPr lang="en-US" altLang="nl-NL" b="1">
                <a:solidFill>
                  <a:srgbClr val="000000"/>
                </a:solidFill>
              </a:rPr>
              <a:t>Warning dissemination and communication: </a:t>
            </a:r>
            <a:r>
              <a:rPr lang="en-US" altLang="nl-NL" i="1">
                <a:solidFill>
                  <a:srgbClr val="000000"/>
                </a:solidFill>
              </a:rPr>
              <a:t>Communicate risk information and early warnings</a:t>
            </a:r>
            <a:endParaRPr lang="nl-NL" altLang="nl-NL"/>
          </a:p>
          <a:p>
            <a:pPr>
              <a:lnSpc>
                <a:spcPct val="90000"/>
              </a:lnSpc>
              <a:spcBef>
                <a:spcPct val="0"/>
              </a:spcBef>
              <a:buSzPts val="1400"/>
            </a:pPr>
            <a:r>
              <a:rPr lang="en-US" altLang="nl-NL" b="1">
                <a:solidFill>
                  <a:srgbClr val="000000"/>
                </a:solidFill>
              </a:rPr>
              <a:t>Preparedness and response capability: </a:t>
            </a:r>
            <a:r>
              <a:rPr lang="en-US" altLang="nl-NL" i="1">
                <a:solidFill>
                  <a:srgbClr val="000000"/>
                </a:solidFill>
              </a:rPr>
              <a:t>Build NS and community preparedness and response capabilities</a:t>
            </a:r>
            <a:endParaRPr lang="nl-NL" altLang="nl-NL" i="1">
              <a:solidFill>
                <a:srgbClr val="000000"/>
              </a:solidFill>
            </a:endParaRPr>
          </a:p>
          <a:p>
            <a:pPr>
              <a:lnSpc>
                <a:spcPct val="90000"/>
              </a:lnSpc>
              <a:spcBef>
                <a:spcPct val="0"/>
              </a:spcBef>
              <a:buSzPts val="1400"/>
            </a:pPr>
            <a:endParaRPr lang="nl-NL" altLang="nl-NL" i="1">
              <a:solidFill>
                <a:srgbClr val="000000"/>
              </a:solidFill>
            </a:endParaRPr>
          </a:p>
          <a:p>
            <a:pPr>
              <a:lnSpc>
                <a:spcPct val="90000"/>
              </a:lnSpc>
              <a:spcBef>
                <a:spcPct val="0"/>
              </a:spcBef>
              <a:buClr>
                <a:srgbClr val="000000"/>
              </a:buClr>
              <a:buSzPts val="1400"/>
            </a:pPr>
            <a:r>
              <a:rPr lang="en-US" altLang="nl-NL">
                <a:solidFill>
                  <a:srgbClr val="000000"/>
                </a:solidFill>
              </a:rPr>
              <a:t>To analyze the specific task, activities, resources that are necessary to establish an EWS, the World Meteorological Organization (WMO) has updated the EWS checklist, this included the feedback from IFRC and the Climate Centre.</a:t>
            </a:r>
            <a:endParaRPr lang="nl-NL" altLang="nl-NL">
              <a:solidFill>
                <a:srgbClr val="000000"/>
              </a:solidFill>
            </a:endParaRPr>
          </a:p>
          <a:p>
            <a:pPr>
              <a:lnSpc>
                <a:spcPct val="90000"/>
              </a:lnSpc>
              <a:spcBef>
                <a:spcPct val="0"/>
              </a:spcBef>
              <a:buClr>
                <a:srgbClr val="000000"/>
              </a:buClr>
              <a:buSzPts val="1400"/>
            </a:pPr>
            <a:endParaRPr lang="nl-NL" altLang="nl-NL">
              <a:solidFill>
                <a:srgbClr val="000000"/>
              </a:solidFill>
            </a:endParaRPr>
          </a:p>
          <a:p>
            <a:pPr>
              <a:lnSpc>
                <a:spcPct val="90000"/>
              </a:lnSpc>
              <a:spcBef>
                <a:spcPct val="0"/>
              </a:spcBef>
              <a:buClr>
                <a:srgbClr val="000000"/>
              </a:buClr>
              <a:buSzPts val="1400"/>
            </a:pPr>
            <a:r>
              <a:rPr lang="en-US" altLang="nl-NL">
                <a:solidFill>
                  <a:srgbClr val="000000"/>
                </a:solidFill>
              </a:rPr>
              <a:t>More information and case studies can be found in the readings for this module including:</a:t>
            </a:r>
            <a:endParaRPr lang="nl-NL" altLang="nl-NL">
              <a:solidFill>
                <a:srgbClr val="000000"/>
              </a:solidFill>
            </a:endParaRPr>
          </a:p>
          <a:p>
            <a:pPr>
              <a:lnSpc>
                <a:spcPct val="90000"/>
              </a:lnSpc>
              <a:spcBef>
                <a:spcPct val="0"/>
              </a:spcBef>
              <a:buClr>
                <a:srgbClr val="000000"/>
              </a:buClr>
              <a:buSzPts val="1400"/>
            </a:pPr>
            <a:endParaRPr lang="nl-NL" altLang="nl-NL">
              <a:solidFill>
                <a:srgbClr val="000000"/>
              </a:solidFill>
            </a:endParaRPr>
          </a:p>
          <a:p>
            <a:pPr>
              <a:lnSpc>
                <a:spcPct val="90000"/>
              </a:lnSpc>
              <a:spcBef>
                <a:spcPct val="0"/>
              </a:spcBef>
              <a:buClr>
                <a:srgbClr val="000000"/>
              </a:buClr>
              <a:buSzPts val="1400"/>
            </a:pPr>
            <a:r>
              <a:rPr lang="en-US" altLang="nl-NL">
                <a:solidFill>
                  <a:srgbClr val="000000"/>
                </a:solidFill>
              </a:rPr>
              <a:t>The </a:t>
            </a:r>
            <a:r>
              <a:rPr lang="en-US" altLang="nl-NL" b="1">
                <a:solidFill>
                  <a:srgbClr val="000000"/>
                </a:solidFill>
              </a:rPr>
              <a:t>WMO Early Warning System</a:t>
            </a:r>
            <a:r>
              <a:rPr lang="en-US" altLang="nl-NL">
                <a:solidFill>
                  <a:srgbClr val="000000"/>
                </a:solidFill>
              </a:rPr>
              <a:t> checklist:</a:t>
            </a:r>
            <a:endParaRPr lang="nl-NL" altLang="nl-NL">
              <a:solidFill>
                <a:srgbClr val="000000"/>
              </a:solidFill>
            </a:endParaRPr>
          </a:p>
          <a:p>
            <a:pPr>
              <a:lnSpc>
                <a:spcPct val="90000"/>
              </a:lnSpc>
              <a:spcBef>
                <a:spcPct val="0"/>
              </a:spcBef>
              <a:buClr>
                <a:srgbClr val="000000"/>
              </a:buClr>
              <a:buSzPts val="1400"/>
            </a:pPr>
            <a:r>
              <a:rPr lang="en-US" altLang="nl-NL" u="sng">
                <a:solidFill>
                  <a:schemeClr val="hlink"/>
                </a:solidFill>
                <a:hlinkClick r:id="rId3"/>
              </a:rPr>
              <a:t>https://library.wmo.int/doc_num.php?explnum_id=4463</a:t>
            </a:r>
            <a:r>
              <a:rPr lang="en-US" altLang="nl-NL">
                <a:solidFill>
                  <a:srgbClr val="000000"/>
                </a:solidFill>
              </a:rPr>
              <a:t> </a:t>
            </a:r>
            <a:endParaRPr lang="nl-NL" altLang="nl-NL" i="1">
              <a:solidFill>
                <a:srgbClr val="000000"/>
              </a:solidFill>
            </a:endParaRPr>
          </a:p>
          <a:p>
            <a:pPr>
              <a:lnSpc>
                <a:spcPct val="90000"/>
              </a:lnSpc>
              <a:spcBef>
                <a:spcPct val="0"/>
              </a:spcBef>
              <a:buSzPts val="1400"/>
            </a:pPr>
            <a:endParaRPr lang="nl-NL" altLang="nl-NL">
              <a:solidFill>
                <a:srgbClr val="000000"/>
              </a:solidFill>
            </a:endParaRPr>
          </a:p>
          <a:p>
            <a:pPr>
              <a:lnSpc>
                <a:spcPct val="90000"/>
              </a:lnSpc>
              <a:spcBef>
                <a:spcPct val="0"/>
              </a:spcBef>
              <a:buSzPts val="1400"/>
            </a:pPr>
            <a:r>
              <a:rPr lang="en-US" altLang="nl-NL" b="1"/>
              <a:t>Early Warning Systems Toolkit, </a:t>
            </a:r>
            <a:r>
              <a:rPr lang="en-US" altLang="nl-NL"/>
              <a:t>developed by the Caribbean Disaster Emergency Management Agency (CDEMA), IFRC and the United Nations Development Programme (UNDP) in 2018.</a:t>
            </a:r>
            <a:endParaRPr lang="nl-NL" altLang="nl-NL"/>
          </a:p>
          <a:p>
            <a:pPr>
              <a:lnSpc>
                <a:spcPct val="90000"/>
              </a:lnSpc>
              <a:spcBef>
                <a:spcPct val="0"/>
              </a:spcBef>
              <a:buSzPts val="1400"/>
            </a:pPr>
            <a:r>
              <a:rPr lang="en-US" altLang="nl-NL">
                <a:solidFill>
                  <a:srgbClr val="000000"/>
                </a:solidFill>
              </a:rPr>
              <a:t> </a:t>
            </a:r>
            <a:r>
              <a:rPr lang="en-US" altLang="nl-NL" u="sng">
                <a:solidFill>
                  <a:schemeClr val="hlink"/>
                </a:solidFill>
                <a:hlinkClick r:id="rId4"/>
              </a:rPr>
              <a:t>https://media.ifrc.org/ifrc/2018/08/29/early-warning-systems-toolkit/</a:t>
            </a:r>
            <a:endParaRPr lang="nl-NL" altLang="nl-NL" b="1">
              <a:solidFill>
                <a:srgbClr val="000000"/>
              </a:solidFill>
            </a:endParaRPr>
          </a:p>
          <a:p>
            <a:pPr>
              <a:lnSpc>
                <a:spcPct val="90000"/>
              </a:lnSpc>
              <a:spcBef>
                <a:spcPct val="0"/>
              </a:spcBef>
              <a:buClr>
                <a:srgbClr val="000000"/>
              </a:buClr>
              <a:buSzPts val="1400"/>
            </a:pPr>
            <a:endParaRPr lang="nl-NL" altLang="nl-NL" b="1">
              <a:solidFill>
                <a:srgbClr val="000000"/>
              </a:solidFill>
            </a:endParaRPr>
          </a:p>
          <a:p>
            <a:pPr>
              <a:lnSpc>
                <a:spcPct val="90000"/>
              </a:lnSpc>
              <a:spcBef>
                <a:spcPct val="0"/>
              </a:spcBef>
              <a:buSzPts val="1400"/>
            </a:pPr>
            <a:r>
              <a:rPr lang="en-US" altLang="nl-NL" b="1">
                <a:solidFill>
                  <a:srgbClr val="000000"/>
                </a:solidFill>
              </a:rPr>
              <a:t>Community EWS Training Toolkit – Field Guide, developed by the IFRC</a:t>
            </a:r>
            <a:endParaRPr lang="nl-NL" altLang="nl-NL"/>
          </a:p>
          <a:p>
            <a:pPr>
              <a:lnSpc>
                <a:spcPct val="90000"/>
              </a:lnSpc>
              <a:spcBef>
                <a:spcPct val="0"/>
              </a:spcBef>
              <a:buSzPts val="1400"/>
            </a:pPr>
            <a:r>
              <a:rPr lang="en-US" altLang="nl-NL" u="sng">
                <a:solidFill>
                  <a:schemeClr val="hlink"/>
                </a:solidFill>
                <a:hlinkClick r:id="rId5"/>
              </a:rPr>
              <a:t>https://www.preparecenter.org/resources/ifrc-community-early-warning-systems-toolkit</a:t>
            </a:r>
            <a:endParaRPr lang="nl-NL" altLang="nl-NL">
              <a:solidFill>
                <a:srgbClr val="000000"/>
              </a:solidFill>
            </a:endParaRPr>
          </a:p>
        </p:txBody>
      </p:sp>
      <p:sp>
        <p:nvSpPr>
          <p:cNvPr id="12290" name="Google Shape;83;p22:notes">
            <a:extLst>
              <a:ext uri="{FF2B5EF4-FFF2-40B4-BE49-F238E27FC236}">
                <a16:creationId xmlns:a16="http://schemas.microsoft.com/office/drawing/2014/main" id="{17A2843B-0B04-3F45-BE95-E88D911269CB}"/>
              </a:ext>
            </a:extLst>
          </p:cNvPr>
          <p:cNvSpPr>
            <a:spLocks noGrp="1" noRot="1" noChangeAspect="1" noTextEdit="1"/>
          </p:cNvSpPr>
          <p:nvPr>
            <p:ph type="sldImg" idx="2"/>
          </p:nvPr>
        </p:nvSpPr>
        <p:spPr>
          <a:custGeom>
            <a:avLst/>
            <a:gdLst>
              <a:gd name="T0" fmla="*/ 0 w 120000"/>
              <a:gd name="T1" fmla="*/ 0 h 120000"/>
              <a:gd name="T2" fmla="*/ 309676800 w 120000"/>
              <a:gd name="T3" fmla="*/ 0 h 120000"/>
              <a:gd name="T4" fmla="*/ 309676800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round/>
            <a:headEnd type="none" w="sm" len="sm"/>
            <a:tailEnd type="none" w="sm" len="sm"/>
          </a:ln>
        </p:spPr>
      </p:sp>
    </p:spTree>
    <p:extLst>
      <p:ext uri="{BB962C8B-B14F-4D97-AF65-F5344CB8AC3E}">
        <p14:creationId xmlns:p14="http://schemas.microsoft.com/office/powerpoint/2010/main" val="2645421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337" name="Google Shape;91;p25:notes">
            <a:extLst>
              <a:ext uri="{FF2B5EF4-FFF2-40B4-BE49-F238E27FC236}">
                <a16:creationId xmlns:a16="http://schemas.microsoft.com/office/drawing/2014/main" id="{6480B2A9-9A35-644E-8C60-92A6FE8E755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lnSpc>
                <a:spcPct val="90000"/>
              </a:lnSpc>
              <a:spcBef>
                <a:spcPct val="0"/>
              </a:spcBef>
              <a:buClr>
                <a:srgbClr val="000000"/>
              </a:buClr>
              <a:buSzPts val="1400"/>
            </a:pPr>
            <a:r>
              <a:rPr lang="en-US" altLang="nl-NL" b="1">
                <a:solidFill>
                  <a:srgbClr val="000000"/>
                </a:solidFill>
              </a:rPr>
              <a:t>Risk Knowledge: </a:t>
            </a:r>
            <a:r>
              <a:rPr lang="en-US" altLang="nl-NL" i="1">
                <a:solidFill>
                  <a:srgbClr val="000000"/>
                </a:solidFill>
              </a:rPr>
              <a:t>Systematically collect data and undertake risk assessments. </a:t>
            </a:r>
            <a:r>
              <a:rPr lang="en-US" altLang="nl-NL">
                <a:solidFill>
                  <a:srgbClr val="000000"/>
                </a:solidFill>
              </a:rPr>
              <a:t>In the E-VCA there is a lot of guidance on how to undertake local risk assesments, which include climate lenses. In module 2c in this KIT, we have include all relevant materials, explaining how these Participatory Risk Assessments can be facilitated with good inclusion of climate concerns. </a:t>
            </a:r>
          </a:p>
          <a:p>
            <a:pPr>
              <a:spcBef>
                <a:spcPct val="0"/>
              </a:spcBef>
              <a:buClr>
                <a:srgbClr val="000000"/>
              </a:buClr>
              <a:buSzPts val="1400"/>
            </a:pPr>
            <a:endParaRPr lang="nl-NL" altLang="nl-NL">
              <a:solidFill>
                <a:srgbClr val="000000"/>
              </a:solidFill>
            </a:endParaRPr>
          </a:p>
          <a:p>
            <a:pPr>
              <a:spcBef>
                <a:spcPct val="0"/>
              </a:spcBef>
              <a:buClr>
                <a:srgbClr val="000000"/>
              </a:buClr>
              <a:buSzPts val="2000"/>
            </a:pPr>
            <a:r>
              <a:rPr lang="en-US" altLang="nl-NL">
                <a:solidFill>
                  <a:srgbClr val="333333"/>
                </a:solidFill>
              </a:rPr>
              <a:t>An effective EWS considers the </a:t>
            </a:r>
            <a:r>
              <a:rPr lang="en-US" altLang="nl-NL" b="1" i="1">
                <a:solidFill>
                  <a:srgbClr val="333333"/>
                </a:solidFill>
              </a:rPr>
              <a:t>dynamic nature of hazards, vulnerabilities and exposure</a:t>
            </a:r>
            <a:r>
              <a:rPr lang="en-US" altLang="nl-NL">
                <a:solidFill>
                  <a:srgbClr val="333333"/>
                </a:solidFill>
              </a:rPr>
              <a:t> within a specific location.</a:t>
            </a:r>
            <a:endParaRPr lang="nl-NL" altLang="nl-NL">
              <a:solidFill>
                <a:srgbClr val="000000"/>
              </a:solidFill>
            </a:endParaRPr>
          </a:p>
          <a:p>
            <a:pPr>
              <a:spcBef>
                <a:spcPct val="0"/>
              </a:spcBef>
              <a:buClr>
                <a:srgbClr val="000000"/>
              </a:buClr>
              <a:buSzPts val="1400"/>
            </a:pPr>
            <a:endParaRPr lang="nl-NL" altLang="nl-NL">
              <a:solidFill>
                <a:srgbClr val="000000"/>
              </a:solidFill>
            </a:endParaRPr>
          </a:p>
          <a:p>
            <a:pPr>
              <a:spcBef>
                <a:spcPct val="0"/>
              </a:spcBef>
              <a:buClr>
                <a:srgbClr val="000000"/>
              </a:buClr>
              <a:buSzPts val="1400"/>
            </a:pPr>
            <a:r>
              <a:rPr lang="en-US" altLang="nl-NL">
                <a:solidFill>
                  <a:srgbClr val="000000"/>
                </a:solidFill>
              </a:rPr>
              <a:t>Risk assessments and maps help to motivate people, priorities early warning system needs and guide preparations for disaster prevention and responses.</a:t>
            </a:r>
          </a:p>
          <a:p>
            <a:pPr>
              <a:spcBef>
                <a:spcPct val="0"/>
              </a:spcBef>
              <a:buClr>
                <a:srgbClr val="000000"/>
              </a:buClr>
              <a:buSzPts val="1400"/>
            </a:pPr>
            <a:endParaRPr lang="nl-NL" altLang="nl-NL" sz="1100">
              <a:solidFill>
                <a:srgbClr val="333333"/>
              </a:solidFill>
              <a:sym typeface="Arial" panose="020B0604020202020204" pitchFamily="34" charset="0"/>
            </a:endParaRPr>
          </a:p>
          <a:p>
            <a:pPr>
              <a:spcBef>
                <a:spcPct val="0"/>
              </a:spcBef>
              <a:buClr>
                <a:srgbClr val="000000"/>
              </a:buClr>
              <a:buSzPts val="1800"/>
            </a:pPr>
            <a:r>
              <a:rPr lang="nl-NL" altLang="nl-NL">
                <a:solidFill>
                  <a:srgbClr val="333333"/>
                </a:solidFill>
                <a:sym typeface="Arial" panose="020B0604020202020204" pitchFamily="34" charset="0"/>
              </a:rPr>
              <a:t>Questions to consider:</a:t>
            </a:r>
            <a:endParaRPr lang="nl-NL" altLang="nl-NL">
              <a:solidFill>
                <a:srgbClr val="000000"/>
              </a:solidFill>
              <a:sym typeface="Arial" panose="020B0604020202020204" pitchFamily="34" charset="0"/>
            </a:endParaRPr>
          </a:p>
          <a:p>
            <a:pPr>
              <a:spcBef>
                <a:spcPct val="0"/>
              </a:spcBef>
              <a:buClr>
                <a:srgbClr val="000000"/>
              </a:buClr>
              <a:buSzPts val="1600"/>
              <a:buFontTx/>
              <a:buChar char="•"/>
            </a:pPr>
            <a:r>
              <a:rPr lang="nl-NL" altLang="nl-NL">
                <a:solidFill>
                  <a:srgbClr val="000000"/>
                </a:solidFill>
                <a:sym typeface="Arial" panose="020B0604020202020204" pitchFamily="34" charset="0"/>
              </a:rPr>
              <a:t>Are all hazards and multi-hazard well known?</a:t>
            </a:r>
          </a:p>
          <a:p>
            <a:pPr>
              <a:spcBef>
                <a:spcPct val="0"/>
              </a:spcBef>
              <a:buClr>
                <a:srgbClr val="000000"/>
              </a:buClr>
              <a:buSzPts val="1600"/>
              <a:buFontTx/>
              <a:buChar char="•"/>
            </a:pPr>
            <a:r>
              <a:rPr lang="nl-NL" altLang="nl-NL">
                <a:solidFill>
                  <a:srgbClr val="000000"/>
                </a:solidFill>
                <a:sym typeface="Arial" panose="020B0604020202020204" pitchFamily="34" charset="0"/>
              </a:rPr>
              <a:t>Are exposed elements well known? </a:t>
            </a:r>
            <a:br>
              <a:rPr lang="nl-NL" altLang="nl-NL">
                <a:solidFill>
                  <a:srgbClr val="000000"/>
                </a:solidFill>
                <a:sym typeface="Arial" panose="020B0604020202020204" pitchFamily="34" charset="0"/>
              </a:rPr>
            </a:br>
            <a:r>
              <a:rPr lang="nl-NL" altLang="nl-NL">
                <a:solidFill>
                  <a:srgbClr val="000000"/>
                </a:solidFill>
                <a:sym typeface="Arial" panose="020B0604020202020204" pitchFamily="34" charset="0"/>
              </a:rPr>
              <a:t>- population, assets, infrastructure etc</a:t>
            </a:r>
          </a:p>
          <a:p>
            <a:pPr>
              <a:spcBef>
                <a:spcPct val="0"/>
              </a:spcBef>
              <a:buClr>
                <a:srgbClr val="000000"/>
              </a:buClr>
              <a:buSzPts val="1600"/>
              <a:buFontTx/>
              <a:buChar char="•"/>
            </a:pPr>
            <a:r>
              <a:rPr lang="nl-NL" altLang="nl-NL">
                <a:solidFill>
                  <a:srgbClr val="000000"/>
                </a:solidFill>
                <a:sym typeface="Arial" panose="020B0604020202020204" pitchFamily="34" charset="0"/>
              </a:rPr>
              <a:t>Are vulnerability conditions well known? </a:t>
            </a:r>
            <a:br>
              <a:rPr lang="nl-NL" altLang="nl-NL">
                <a:solidFill>
                  <a:srgbClr val="000000"/>
                </a:solidFill>
                <a:sym typeface="Arial" panose="020B0604020202020204" pitchFamily="34" charset="0"/>
              </a:rPr>
            </a:br>
            <a:r>
              <a:rPr lang="nl-NL" altLang="nl-NL">
                <a:solidFill>
                  <a:srgbClr val="000000"/>
                </a:solidFill>
                <a:sym typeface="Arial" panose="020B0604020202020204" pitchFamily="34" charset="0"/>
              </a:rPr>
              <a:t>- who/what is more vulnerable to a given hazard? </a:t>
            </a:r>
          </a:p>
          <a:p>
            <a:pPr>
              <a:spcBef>
                <a:spcPct val="0"/>
              </a:spcBef>
              <a:buClr>
                <a:srgbClr val="000000"/>
              </a:buClr>
              <a:buSzPts val="1600"/>
              <a:buFontTx/>
              <a:buChar char="•"/>
            </a:pPr>
            <a:r>
              <a:rPr lang="nl-NL" altLang="nl-NL">
                <a:solidFill>
                  <a:srgbClr val="000000"/>
                </a:solidFill>
                <a:sym typeface="Arial" panose="020B0604020202020204" pitchFamily="34" charset="0"/>
              </a:rPr>
              <a:t>What are the patterns and trends for exposure and </a:t>
            </a:r>
          </a:p>
          <a:p>
            <a:pPr>
              <a:spcBef>
                <a:spcPct val="0"/>
              </a:spcBef>
              <a:buClr>
                <a:srgbClr val="000000"/>
              </a:buClr>
              <a:buSzPts val="1800"/>
            </a:pPr>
            <a:r>
              <a:rPr lang="nl-NL" altLang="nl-NL">
                <a:solidFill>
                  <a:srgbClr val="000000"/>
                </a:solidFill>
                <a:sym typeface="Arial" panose="020B0604020202020204" pitchFamily="34" charset="0"/>
              </a:rPr>
              <a:t>vulnerability?</a:t>
            </a:r>
          </a:p>
          <a:p>
            <a:pPr>
              <a:spcBef>
                <a:spcPct val="0"/>
              </a:spcBef>
              <a:buClr>
                <a:srgbClr val="000000"/>
              </a:buClr>
              <a:buSzPts val="1600"/>
              <a:buFontTx/>
              <a:buChar char="•"/>
            </a:pPr>
            <a:r>
              <a:rPr lang="nl-NL" altLang="nl-NL">
                <a:solidFill>
                  <a:srgbClr val="000000"/>
                </a:solidFill>
                <a:sym typeface="Arial" panose="020B0604020202020204" pitchFamily="34" charset="0"/>
              </a:rPr>
              <a:t>Are risks maps, historical disaster data available? </a:t>
            </a:r>
          </a:p>
          <a:p>
            <a:pPr>
              <a:spcBef>
                <a:spcPct val="0"/>
              </a:spcBef>
              <a:buClr>
                <a:srgbClr val="000000"/>
              </a:buClr>
              <a:buSzPts val="1600"/>
              <a:buFontTx/>
              <a:buChar char="•"/>
            </a:pPr>
            <a:r>
              <a:rPr lang="nl-NL" altLang="nl-NL">
                <a:solidFill>
                  <a:srgbClr val="000000"/>
                </a:solidFill>
                <a:sym typeface="Arial" panose="020B0604020202020204" pitchFamily="34" charset="0"/>
              </a:rPr>
              <a:t>Who is the most affected? </a:t>
            </a:r>
            <a:br>
              <a:rPr lang="nl-NL" altLang="nl-NL">
                <a:solidFill>
                  <a:srgbClr val="000000"/>
                </a:solidFill>
                <a:sym typeface="Arial" panose="020B0604020202020204" pitchFamily="34" charset="0"/>
              </a:rPr>
            </a:br>
            <a:r>
              <a:rPr lang="nl-NL" altLang="nl-NL">
                <a:solidFill>
                  <a:srgbClr val="000000"/>
                </a:solidFill>
                <a:sym typeface="Arial" panose="020B0604020202020204" pitchFamily="34" charset="0"/>
              </a:rPr>
              <a:t>- </a:t>
            </a:r>
            <a:r>
              <a:rPr lang="nl-NL" altLang="nl-NL">
                <a:solidFill>
                  <a:srgbClr val="000000"/>
                </a:solidFill>
              </a:rPr>
              <a:t>which</a:t>
            </a:r>
            <a:r>
              <a:rPr lang="nl-NL" altLang="nl-NL">
                <a:solidFill>
                  <a:srgbClr val="000000"/>
                </a:solidFill>
                <a:sym typeface="Arial" panose="020B0604020202020204" pitchFamily="34" charset="0"/>
              </a:rPr>
              <a:t> vulnerable groups are more affected and why?</a:t>
            </a:r>
          </a:p>
          <a:p>
            <a:pPr>
              <a:spcBef>
                <a:spcPct val="0"/>
              </a:spcBef>
              <a:buClr>
                <a:srgbClr val="000000"/>
              </a:buClr>
              <a:buSzPts val="1600"/>
              <a:buFontTx/>
              <a:buChar char="•"/>
            </a:pPr>
            <a:r>
              <a:rPr lang="nl-NL" altLang="nl-NL">
                <a:solidFill>
                  <a:srgbClr val="000000"/>
                </a:solidFill>
                <a:sym typeface="Arial" panose="020B0604020202020204" pitchFamily="34" charset="0"/>
              </a:rPr>
              <a:t>Who are the relevant stakeholders involved in risk </a:t>
            </a:r>
          </a:p>
          <a:p>
            <a:pPr>
              <a:spcBef>
                <a:spcPct val="0"/>
              </a:spcBef>
              <a:buClr>
                <a:srgbClr val="000000"/>
              </a:buClr>
              <a:buSzPts val="1800"/>
            </a:pPr>
            <a:r>
              <a:rPr lang="nl-NL" altLang="nl-NL">
                <a:solidFill>
                  <a:srgbClr val="000000"/>
                </a:solidFill>
                <a:sym typeface="Arial" panose="020B0604020202020204" pitchFamily="34" charset="0"/>
              </a:rPr>
              <a:t>analysis and information management?</a:t>
            </a:r>
            <a:endParaRPr lang="nl-NL" altLang="nl-NL">
              <a:solidFill>
                <a:srgbClr val="000000"/>
              </a:solidFill>
            </a:endParaRPr>
          </a:p>
          <a:p>
            <a:pPr>
              <a:spcBef>
                <a:spcPct val="0"/>
              </a:spcBef>
              <a:buClr>
                <a:srgbClr val="000000"/>
              </a:buClr>
              <a:buSzPts val="1400"/>
            </a:pPr>
            <a:endParaRPr lang="nl-NL" altLang="nl-NL">
              <a:solidFill>
                <a:srgbClr val="000000"/>
              </a:solidFill>
            </a:endParaRPr>
          </a:p>
          <a:p>
            <a:pPr>
              <a:spcBef>
                <a:spcPct val="0"/>
              </a:spcBef>
              <a:buClr>
                <a:srgbClr val="000000"/>
              </a:buClr>
              <a:buSzPts val="1400"/>
            </a:pPr>
            <a:r>
              <a:rPr lang="en-US" altLang="nl-NL">
                <a:solidFill>
                  <a:srgbClr val="000000"/>
                </a:solidFill>
              </a:rPr>
              <a:t>Checklist for Risk Knowledge includes:</a:t>
            </a:r>
            <a:endParaRPr lang="nl-NL" altLang="nl-NL">
              <a:solidFill>
                <a:srgbClr val="000000"/>
              </a:solidFill>
            </a:endParaRPr>
          </a:p>
          <a:p>
            <a:pPr>
              <a:spcBef>
                <a:spcPct val="0"/>
              </a:spcBef>
              <a:buClr>
                <a:srgbClr val="000000"/>
              </a:buClr>
              <a:buSzPts val="1200"/>
              <a:buFontTx/>
              <a:buAutoNum type="arabicPeriod"/>
            </a:pPr>
            <a:r>
              <a:rPr lang="en-US" altLang="nl-NL">
                <a:solidFill>
                  <a:srgbClr val="000000"/>
                </a:solidFill>
              </a:rPr>
              <a:t>Organizational arrangements established: Who does what in the risk assessment process? What are the resources to conduct it and to keep it updated?  </a:t>
            </a:r>
            <a:endParaRPr lang="nl-NL" altLang="nl-NL">
              <a:solidFill>
                <a:srgbClr val="000000"/>
              </a:solidFill>
            </a:endParaRPr>
          </a:p>
          <a:p>
            <a:pPr>
              <a:spcBef>
                <a:spcPct val="0"/>
              </a:spcBef>
              <a:buClr>
                <a:srgbClr val="000000"/>
              </a:buClr>
              <a:buSzPts val="1200"/>
              <a:buFontTx/>
              <a:buAutoNum type="arabicPeriod"/>
            </a:pPr>
            <a:r>
              <a:rPr lang="en-US" altLang="nl-NL">
                <a:solidFill>
                  <a:srgbClr val="000000"/>
                </a:solidFill>
              </a:rPr>
              <a:t>Hazards identified: identify the priority hazards to establish an EWS - it is important to consider the multi-hazard interaction* </a:t>
            </a:r>
            <a:endParaRPr lang="nl-NL" altLang="nl-NL">
              <a:solidFill>
                <a:srgbClr val="000000"/>
              </a:solidFill>
            </a:endParaRPr>
          </a:p>
          <a:p>
            <a:pPr>
              <a:spcBef>
                <a:spcPct val="0"/>
              </a:spcBef>
              <a:buClr>
                <a:srgbClr val="000000"/>
              </a:buClr>
              <a:buSzPts val="1200"/>
              <a:buFontTx/>
              <a:buAutoNum type="arabicPeriod"/>
            </a:pPr>
            <a:r>
              <a:rPr lang="en-US" altLang="nl-NL">
                <a:solidFill>
                  <a:srgbClr val="000000"/>
                </a:solidFill>
              </a:rPr>
              <a:t>Community vulnerabilities and exposure analyzed: this can be done at different geographical levels - National - regional - local. Who is more exposed to which hazard? Who is more vulnerable to which hazard? </a:t>
            </a:r>
            <a:endParaRPr lang="nl-NL" altLang="nl-NL">
              <a:solidFill>
                <a:srgbClr val="000000"/>
              </a:solidFill>
            </a:endParaRPr>
          </a:p>
          <a:p>
            <a:pPr>
              <a:spcBef>
                <a:spcPct val="0"/>
              </a:spcBef>
              <a:buClr>
                <a:srgbClr val="000000"/>
              </a:buClr>
              <a:buSzPts val="1200"/>
              <a:buFontTx/>
              <a:buAutoNum type="arabicPeriod"/>
            </a:pPr>
            <a:r>
              <a:rPr lang="en-US" altLang="nl-NL">
                <a:solidFill>
                  <a:srgbClr val="000000"/>
                </a:solidFill>
              </a:rPr>
              <a:t>Risks assessed: it is clear what are the risks that a community face. What are the potential disaster impacts that population, assets, infrastructure, livelihoods and the environment could suffer when there is a disaster?)</a:t>
            </a:r>
            <a:endParaRPr lang="nl-NL" altLang="nl-NL">
              <a:solidFill>
                <a:srgbClr val="000000"/>
              </a:solidFill>
            </a:endParaRPr>
          </a:p>
          <a:p>
            <a:pPr>
              <a:spcBef>
                <a:spcPct val="0"/>
              </a:spcBef>
              <a:buClr>
                <a:srgbClr val="000000"/>
              </a:buClr>
              <a:buSzPts val="1200"/>
              <a:buFontTx/>
              <a:buAutoNum type="arabicPeriod"/>
            </a:pPr>
            <a:r>
              <a:rPr lang="en-US" altLang="nl-NL">
                <a:solidFill>
                  <a:srgbClr val="000000"/>
                </a:solidFill>
              </a:rPr>
              <a:t>Risk Information is consolidated and stored and accessible in a safe place and with a clear plan to be updated. </a:t>
            </a:r>
            <a:endParaRPr lang="nl-NL" altLang="nl-NL">
              <a:solidFill>
                <a:srgbClr val="000000"/>
              </a:solidFill>
            </a:endParaRPr>
          </a:p>
          <a:p>
            <a:pPr>
              <a:lnSpc>
                <a:spcPct val="90000"/>
              </a:lnSpc>
              <a:spcBef>
                <a:spcPct val="0"/>
              </a:spcBef>
              <a:buClr>
                <a:srgbClr val="000000"/>
              </a:buClr>
              <a:buSzPts val="1400"/>
            </a:pPr>
            <a:endParaRPr lang="nl-NL" altLang="nl-NL">
              <a:solidFill>
                <a:srgbClr val="000000"/>
              </a:solidFill>
            </a:endParaRPr>
          </a:p>
          <a:p>
            <a:pPr>
              <a:spcBef>
                <a:spcPct val="0"/>
              </a:spcBef>
              <a:buClr>
                <a:srgbClr val="000000"/>
              </a:buClr>
              <a:buSzPts val="1800"/>
            </a:pPr>
            <a:r>
              <a:rPr lang="en-US" altLang="nl-NL">
                <a:solidFill>
                  <a:srgbClr val="333333"/>
                </a:solidFill>
              </a:rPr>
              <a:t>Questions for Risk Knowledge include:</a:t>
            </a:r>
            <a:endParaRPr lang="nl-NL" altLang="nl-NL">
              <a:solidFill>
                <a:srgbClr val="000000"/>
              </a:solidFill>
            </a:endParaRPr>
          </a:p>
          <a:p>
            <a:pPr>
              <a:spcBef>
                <a:spcPct val="0"/>
              </a:spcBef>
              <a:buClr>
                <a:srgbClr val="000000"/>
              </a:buClr>
              <a:buSzPts val="1200"/>
              <a:buFontTx/>
              <a:buChar char="•"/>
            </a:pPr>
            <a:r>
              <a:rPr lang="en-US" altLang="nl-NL">
                <a:solidFill>
                  <a:srgbClr val="000000"/>
                </a:solidFill>
              </a:rPr>
              <a:t>Are all hazards and multi-hazard and related threats well known?</a:t>
            </a:r>
            <a:endParaRPr lang="nl-NL" altLang="nl-NL">
              <a:solidFill>
                <a:srgbClr val="000000"/>
              </a:solidFill>
            </a:endParaRPr>
          </a:p>
          <a:p>
            <a:pPr>
              <a:spcBef>
                <a:spcPct val="0"/>
              </a:spcBef>
              <a:buClr>
                <a:srgbClr val="000000"/>
              </a:buClr>
              <a:buSzPts val="1200"/>
              <a:buFontTx/>
              <a:buChar char="•"/>
            </a:pPr>
            <a:r>
              <a:rPr lang="en-US" altLang="nl-NL">
                <a:solidFill>
                  <a:srgbClr val="000000"/>
                </a:solidFill>
              </a:rPr>
              <a:t>What are the risks and patterns and trends for exposure and vulnerability?</a:t>
            </a:r>
            <a:endParaRPr lang="nl-NL" altLang="nl-NL">
              <a:solidFill>
                <a:srgbClr val="000000"/>
              </a:solidFill>
            </a:endParaRPr>
          </a:p>
          <a:p>
            <a:pPr>
              <a:spcBef>
                <a:spcPct val="0"/>
              </a:spcBef>
              <a:buClr>
                <a:srgbClr val="000000"/>
              </a:buClr>
              <a:buSzPts val="1200"/>
              <a:buFontTx/>
              <a:buChar char="•"/>
            </a:pPr>
            <a:r>
              <a:rPr lang="en-US" altLang="nl-NL">
                <a:solidFill>
                  <a:srgbClr val="000000"/>
                </a:solidFill>
              </a:rPr>
              <a:t>Are risks maps, historical disaster data available? </a:t>
            </a:r>
            <a:endParaRPr lang="nl-NL" altLang="nl-NL">
              <a:solidFill>
                <a:srgbClr val="000000"/>
              </a:solidFill>
            </a:endParaRPr>
          </a:p>
          <a:p>
            <a:pPr>
              <a:spcBef>
                <a:spcPct val="0"/>
              </a:spcBef>
              <a:buClr>
                <a:srgbClr val="000000"/>
              </a:buClr>
              <a:buSzPts val="1200"/>
              <a:buFontTx/>
              <a:buChar char="•"/>
            </a:pPr>
            <a:r>
              <a:rPr lang="en-US" altLang="nl-NL">
                <a:solidFill>
                  <a:srgbClr val="000000"/>
                </a:solidFill>
              </a:rPr>
              <a:t>Who are the relevant stakeholders involved in risk analysis and information management?</a:t>
            </a:r>
            <a:endParaRPr lang="nl-NL" altLang="nl-NL">
              <a:solidFill>
                <a:srgbClr val="000000"/>
              </a:solidFill>
            </a:endParaRPr>
          </a:p>
          <a:p>
            <a:pPr>
              <a:spcBef>
                <a:spcPct val="0"/>
              </a:spcBef>
              <a:buClr>
                <a:srgbClr val="000000"/>
              </a:buClr>
              <a:buSzPts val="1200"/>
              <a:buFontTx/>
              <a:buChar char="•"/>
            </a:pPr>
            <a:r>
              <a:rPr lang="en-US" altLang="nl-NL">
                <a:solidFill>
                  <a:srgbClr val="000000"/>
                </a:solidFill>
              </a:rPr>
              <a:t>Are their roles and responsibilities identified?</a:t>
            </a:r>
            <a:endParaRPr lang="nl-NL" altLang="nl-NL">
              <a:solidFill>
                <a:srgbClr val="000000"/>
              </a:solidFill>
            </a:endParaRPr>
          </a:p>
          <a:p>
            <a:pPr>
              <a:spcBef>
                <a:spcPct val="0"/>
              </a:spcBef>
              <a:buClr>
                <a:srgbClr val="000000"/>
              </a:buClr>
              <a:buSzPts val="1200"/>
              <a:buFontTx/>
              <a:buChar char="•"/>
            </a:pPr>
            <a:r>
              <a:rPr lang="en-US" altLang="nl-NL">
                <a:solidFill>
                  <a:srgbClr val="000000"/>
                </a:solidFill>
              </a:rPr>
              <a:t>Are the exposure, vulnerability and capacity well understood and assessed? Including:</a:t>
            </a:r>
            <a:endParaRPr lang="nl-NL" altLang="nl-NL">
              <a:solidFill>
                <a:srgbClr val="000000"/>
              </a:solidFill>
            </a:endParaRPr>
          </a:p>
          <a:p>
            <a:pPr marL="914400" lvl="1" indent="-304800">
              <a:spcBef>
                <a:spcPct val="0"/>
              </a:spcBef>
              <a:buClr>
                <a:srgbClr val="000000"/>
              </a:buClr>
              <a:buSzPts val="1200"/>
              <a:buFontTx/>
              <a:buChar char="○"/>
            </a:pPr>
            <a:r>
              <a:rPr lang="en-US" altLang="nl-NL" b="1">
                <a:solidFill>
                  <a:srgbClr val="000000"/>
                </a:solidFill>
                <a:ea typeface="Arial" panose="020B0604020202020204" pitchFamily="34" charset="0"/>
              </a:rPr>
              <a:t>exposed elements </a:t>
            </a:r>
            <a:r>
              <a:rPr lang="en-US" altLang="nl-NL">
                <a:solidFill>
                  <a:srgbClr val="000000"/>
                </a:solidFill>
                <a:ea typeface="Arial" panose="020B0604020202020204" pitchFamily="34" charset="0"/>
              </a:rPr>
              <a:t>including population, assets, infrastructure etc</a:t>
            </a:r>
            <a:endParaRPr lang="nl-NL" altLang="nl-NL">
              <a:solidFill>
                <a:srgbClr val="000000"/>
              </a:solidFill>
              <a:ea typeface="Arial" panose="020B0604020202020204" pitchFamily="34" charset="0"/>
            </a:endParaRPr>
          </a:p>
          <a:p>
            <a:pPr marL="914400" lvl="1" indent="-304800">
              <a:spcBef>
                <a:spcPct val="0"/>
              </a:spcBef>
              <a:buClr>
                <a:srgbClr val="000000"/>
              </a:buClr>
              <a:buSzPts val="1200"/>
              <a:buFontTx/>
              <a:buChar char="○"/>
            </a:pPr>
            <a:r>
              <a:rPr lang="en-US" altLang="nl-NL" b="1">
                <a:solidFill>
                  <a:srgbClr val="000000"/>
                </a:solidFill>
                <a:ea typeface="Arial" panose="020B0604020202020204" pitchFamily="34" charset="0"/>
              </a:rPr>
              <a:t>vulnerability conditions</a:t>
            </a:r>
            <a:r>
              <a:rPr lang="en-US" altLang="nl-NL">
                <a:solidFill>
                  <a:srgbClr val="000000"/>
                </a:solidFill>
                <a:ea typeface="Arial" panose="020B0604020202020204" pitchFamily="34" charset="0"/>
              </a:rPr>
              <a:t> including who and what are more vulnerable to a given hazard and why</a:t>
            </a:r>
            <a:endParaRPr lang="nl-NL" altLang="nl-NL">
              <a:solidFill>
                <a:srgbClr val="000000"/>
              </a:solidFill>
              <a:ea typeface="Arial" panose="020B0604020202020204" pitchFamily="34" charset="0"/>
            </a:endParaRPr>
          </a:p>
          <a:p>
            <a:pPr marL="914400" lvl="1" indent="-304800">
              <a:spcBef>
                <a:spcPct val="0"/>
              </a:spcBef>
              <a:buClr>
                <a:srgbClr val="000000"/>
              </a:buClr>
              <a:buSzPts val="1200"/>
              <a:buFontTx/>
              <a:buChar char="○"/>
            </a:pPr>
            <a:r>
              <a:rPr lang="en-US" altLang="nl-NL" b="1">
                <a:solidFill>
                  <a:srgbClr val="000000"/>
                </a:solidFill>
                <a:ea typeface="Arial" panose="020B0604020202020204" pitchFamily="34" charset="0"/>
              </a:rPr>
              <a:t>vulnerable people and groups</a:t>
            </a:r>
            <a:r>
              <a:rPr lang="en-US" altLang="nl-NL">
                <a:solidFill>
                  <a:srgbClr val="000000"/>
                </a:solidFill>
                <a:ea typeface="Arial" panose="020B0604020202020204" pitchFamily="34" charset="0"/>
              </a:rPr>
              <a:t> most likely to be affected and why</a:t>
            </a:r>
            <a:endParaRPr lang="nl-NL" altLang="nl-NL">
              <a:solidFill>
                <a:srgbClr val="000000"/>
              </a:solidFill>
              <a:ea typeface="Arial" panose="020B0604020202020204" pitchFamily="34" charset="0"/>
            </a:endParaRPr>
          </a:p>
          <a:p>
            <a:pPr marL="914400" lvl="1" indent="-304800">
              <a:spcBef>
                <a:spcPct val="0"/>
              </a:spcBef>
              <a:buClr>
                <a:srgbClr val="000000"/>
              </a:buClr>
              <a:buSzPts val="1200"/>
              <a:buFontTx/>
              <a:buChar char="○"/>
            </a:pPr>
            <a:r>
              <a:rPr lang="en-US" altLang="nl-NL" b="1">
                <a:solidFill>
                  <a:srgbClr val="000000"/>
                </a:solidFill>
                <a:ea typeface="Arial" panose="020B0604020202020204" pitchFamily="34" charset="0"/>
              </a:rPr>
              <a:t>capacities</a:t>
            </a:r>
            <a:r>
              <a:rPr lang="en-US" altLang="nl-NL">
                <a:solidFill>
                  <a:srgbClr val="000000"/>
                </a:solidFill>
                <a:ea typeface="Arial" panose="020B0604020202020204" pitchFamily="34" charset="0"/>
              </a:rPr>
              <a:t> of all people and communities at risk</a:t>
            </a:r>
            <a:endParaRPr lang="nl-NL" altLang="nl-NL">
              <a:solidFill>
                <a:srgbClr val="000000"/>
              </a:solidFill>
              <a:ea typeface="Arial" panose="020B0604020202020204" pitchFamily="34" charset="0"/>
            </a:endParaRPr>
          </a:p>
          <a:p>
            <a:pPr marL="914400" lvl="1" indent="-304800">
              <a:spcBef>
                <a:spcPct val="0"/>
              </a:spcBef>
              <a:buClr>
                <a:srgbClr val="000000"/>
              </a:buClr>
              <a:buSzPts val="1200"/>
              <a:buFontTx/>
              <a:buChar char="○"/>
            </a:pPr>
            <a:r>
              <a:rPr lang="en-US" altLang="nl-NL" b="1">
                <a:solidFill>
                  <a:srgbClr val="000000"/>
                </a:solidFill>
                <a:ea typeface="Arial" panose="020B0604020202020204" pitchFamily="34" charset="0"/>
              </a:rPr>
              <a:t>capacities</a:t>
            </a:r>
            <a:r>
              <a:rPr lang="en-US" altLang="nl-NL">
                <a:solidFill>
                  <a:srgbClr val="000000"/>
                </a:solidFill>
                <a:ea typeface="Arial" panose="020B0604020202020204" pitchFamily="34" charset="0"/>
              </a:rPr>
              <a:t> of agencies and entities who prepare and respond to hazardous events</a:t>
            </a:r>
            <a:endParaRPr lang="nl-NL" altLang="nl-NL">
              <a:solidFill>
                <a:srgbClr val="000000"/>
              </a:solidFill>
              <a:ea typeface="Arial" panose="020B0604020202020204" pitchFamily="34" charset="0"/>
            </a:endParaRPr>
          </a:p>
          <a:p>
            <a:pPr>
              <a:spcBef>
                <a:spcPct val="0"/>
              </a:spcBef>
              <a:buClr>
                <a:srgbClr val="000000"/>
              </a:buClr>
              <a:buSzPts val="1400"/>
            </a:pPr>
            <a:endParaRPr lang="nl-NL" altLang="nl-NL"/>
          </a:p>
          <a:p>
            <a:pPr>
              <a:spcBef>
                <a:spcPct val="0"/>
              </a:spcBef>
              <a:buSzPts val="1400"/>
            </a:pPr>
            <a:r>
              <a:rPr lang="en-US" altLang="nl-NL"/>
              <a:t>*</a:t>
            </a:r>
            <a:r>
              <a:rPr lang="en-US" altLang="nl-NL">
                <a:solidFill>
                  <a:srgbClr val="000000"/>
                </a:solidFill>
              </a:rPr>
              <a:t>Multi-hazard [or a multi-hazard approach]: An approach that considers more than one hazard in a given place (ideally progressing to consider all known hazards) and the interrelations between these hazards, including their simultaneous or cumulative occurrence and their potential interactions. </a:t>
            </a:r>
            <a:r>
              <a:rPr lang="en-US" altLang="nl-NL" i="1">
                <a:solidFill>
                  <a:srgbClr val="000000"/>
                </a:solidFill>
              </a:rPr>
              <a:t>Note that to progress from hazard potential to risk, a multi-hazard approach should also consider the dynamic nature of vulnerability, for instance following a primary hazard event, exposed assets will have an increased vulnerability to subsequent hazards. </a:t>
            </a:r>
            <a:r>
              <a:rPr lang="en-US" altLang="nl-NL" i="1" u="sng">
                <a:solidFill>
                  <a:schemeClr val="hlink"/>
                </a:solidFill>
                <a:hlinkClick r:id="rId3"/>
              </a:rPr>
              <a:t>http://www.interactinghazards.com/defining-multi-hazard</a:t>
            </a:r>
            <a:r>
              <a:rPr lang="en-US" altLang="nl-NL" i="1">
                <a:solidFill>
                  <a:srgbClr val="000000"/>
                </a:solidFill>
              </a:rPr>
              <a:t> </a:t>
            </a:r>
          </a:p>
          <a:p>
            <a:pPr>
              <a:spcBef>
                <a:spcPct val="0"/>
              </a:spcBef>
              <a:buSzPts val="1400"/>
            </a:pPr>
            <a:endParaRPr lang="en-US" altLang="nl-NL" i="1">
              <a:solidFill>
                <a:srgbClr val="000000"/>
              </a:solidFill>
            </a:endParaRPr>
          </a:p>
          <a:p>
            <a:pPr eaLnBrk="1" hangingPunct="1">
              <a:spcBef>
                <a:spcPct val="0"/>
              </a:spcBef>
            </a:pPr>
            <a:r>
              <a:rPr lang="en-GB" altLang="en-US">
                <a:latin typeface="Helvetica" pitchFamily="2" charset="0"/>
                <a:ea typeface="ヒラギノ角ゴ Pro W3" panose="020B0300000000000000" pitchFamily="34" charset="-128"/>
                <a:sym typeface="Wingdings" pitchFamily="2" charset="2"/>
              </a:rPr>
              <a:t>The </a:t>
            </a:r>
            <a:r>
              <a:rPr lang="en-GB" altLang="en-US" i="1">
                <a:latin typeface="Helvetica" pitchFamily="2" charset="0"/>
                <a:ea typeface="ヒラギノ角ゴ Pro W3" panose="020B0300000000000000" pitchFamily="34" charset="-128"/>
                <a:sym typeface="Wingdings" pitchFamily="2" charset="2"/>
              </a:rPr>
              <a:t>Enhanced</a:t>
            </a:r>
            <a:r>
              <a:rPr lang="en-GB" altLang="en-US">
                <a:latin typeface="Helvetica" pitchFamily="2" charset="0"/>
                <a:ea typeface="ヒラギノ角ゴ Pro W3" panose="020B0300000000000000" pitchFamily="34" charset="-128"/>
                <a:sym typeface="Wingdings" pitchFamily="2" charset="2"/>
              </a:rPr>
              <a:t> </a:t>
            </a:r>
            <a:r>
              <a:rPr lang="en-GB" altLang="en-US" i="1">
                <a:latin typeface="Helvetica" pitchFamily="2" charset="0"/>
                <a:ea typeface="ヒラギノ角ゴ Pro W3" panose="020B0300000000000000" pitchFamily="34" charset="-128"/>
                <a:sym typeface="Wingdings" pitchFamily="2" charset="2"/>
              </a:rPr>
              <a:t>Vulnerability and Capacity Assessment (EVCA)</a:t>
            </a:r>
            <a:r>
              <a:rPr lang="en-GB" altLang="en-US">
                <a:latin typeface="Helvetica" pitchFamily="2" charset="0"/>
                <a:ea typeface="ヒラギノ角ゴ Pro W3" panose="020B0300000000000000" pitchFamily="34" charset="-128"/>
                <a:sym typeface="Wingdings" pitchFamily="2" charset="2"/>
              </a:rPr>
              <a:t> and the </a:t>
            </a:r>
            <a:r>
              <a:rPr lang="en-GB" altLang="en-US" i="1">
                <a:latin typeface="Helvetica" pitchFamily="2" charset="0"/>
                <a:ea typeface="ヒラギノ角ゴ Pro W3" panose="020B0300000000000000" pitchFamily="34" charset="-128"/>
                <a:sym typeface="Wingdings" pitchFamily="2" charset="2"/>
              </a:rPr>
              <a:t>Community-based Health and First Aid (CBHFA)</a:t>
            </a:r>
            <a:r>
              <a:rPr lang="en-GB" altLang="en-US">
                <a:latin typeface="Helvetica" pitchFamily="2" charset="0"/>
                <a:ea typeface="ヒラギノ角ゴ Pro W3" panose="020B0300000000000000" pitchFamily="34" charset="-128"/>
                <a:sym typeface="Wingdings" pitchFamily="2" charset="2"/>
              </a:rPr>
              <a:t> are </a:t>
            </a:r>
            <a:r>
              <a:rPr lang="en-GB" altLang="en-US">
                <a:latin typeface="Times New Roman" panose="02020603050405020304" pitchFamily="18" charset="0"/>
                <a:ea typeface="ヒラギノ角ゴ Pro W3" panose="020B0300000000000000" pitchFamily="34" charset="-128"/>
              </a:rPr>
              <a:t>the main community assessment tools in the Movement – in CBHFA it is </a:t>
            </a:r>
            <a:r>
              <a:rPr lang="en-GB" altLang="nl-NL">
                <a:latin typeface="Times New Roman" panose="02020603050405020304" pitchFamily="18" charset="0"/>
                <a:ea typeface="ヒラギノ角ゴ Pro W3" panose="020B0300000000000000" pitchFamily="34" charset="-128"/>
              </a:rPr>
              <a:t>“</a:t>
            </a:r>
            <a:r>
              <a:rPr lang="en-GB" altLang="en-US">
                <a:latin typeface="Times New Roman" panose="02020603050405020304" pitchFamily="18" charset="0"/>
                <a:ea typeface="ヒラギノ角ゴ Pro W3" panose="020B0300000000000000" pitchFamily="34" charset="-128"/>
              </a:rPr>
              <a:t>module 3</a:t>
            </a:r>
            <a:r>
              <a:rPr lang="en-GB" altLang="nl-NL">
                <a:latin typeface="Times New Roman" panose="02020603050405020304" pitchFamily="18" charset="0"/>
                <a:ea typeface="ヒラギノ角ゴ Pro W3" panose="020B0300000000000000" pitchFamily="34" charset="-128"/>
              </a:rPr>
              <a:t>”</a:t>
            </a:r>
            <a:r>
              <a:rPr lang="en-GB" altLang="en-US">
                <a:latin typeface="Times New Roman" panose="02020603050405020304" pitchFamily="18" charset="0"/>
                <a:ea typeface="ヒラギノ角ゴ Pro W3" panose="020B0300000000000000" pitchFamily="34" charset="-128"/>
              </a:rPr>
              <a:t> in the manual.</a:t>
            </a:r>
          </a:p>
          <a:p>
            <a:pPr eaLnBrk="1" hangingPunct="1">
              <a:spcBef>
                <a:spcPct val="0"/>
              </a:spcBef>
            </a:pPr>
            <a:endParaRPr lang="en-GB" altLang="en-US">
              <a:latin typeface="Times New Roman" panose="02020603050405020304" pitchFamily="18" charset="0"/>
              <a:ea typeface="ヒラギノ角ゴ Pro W3" panose="020B0300000000000000" pitchFamily="34" charset="-128"/>
            </a:endParaRPr>
          </a:p>
          <a:p>
            <a:pPr eaLnBrk="1" hangingPunct="1">
              <a:spcBef>
                <a:spcPct val="0"/>
              </a:spcBef>
            </a:pPr>
            <a:r>
              <a:rPr lang="en-GB" altLang="en-US">
                <a:latin typeface="Times New Roman" panose="02020603050405020304" pitchFamily="18" charset="0"/>
                <a:ea typeface="ヒラギノ角ゴ Pro W3" panose="020B0300000000000000" pitchFamily="34" charset="-128"/>
              </a:rPr>
              <a:t>Much of the community assessment tools are compiled online in the </a:t>
            </a:r>
            <a:r>
              <a:rPr lang="en-GB" altLang="en-US" i="1">
                <a:latin typeface="Helvetica" pitchFamily="2" charset="0"/>
                <a:ea typeface="ヒラギノ角ゴ Pro W3" panose="020B0300000000000000" pitchFamily="34" charset="-128"/>
                <a:sym typeface="Wingdings" pitchFamily="2" charset="2"/>
              </a:rPr>
              <a:t>Enhanced Vulnerability and Capacity Assessment</a:t>
            </a:r>
            <a:r>
              <a:rPr lang="en-GB" altLang="en-US">
                <a:latin typeface="Helvetica" pitchFamily="2" charset="0"/>
                <a:ea typeface="ヒラギノ角ゴ Pro W3" panose="020B0300000000000000" pitchFamily="34" charset="-128"/>
                <a:sym typeface="Wingdings" pitchFamily="2" charset="2"/>
              </a:rPr>
              <a:t> at </a:t>
            </a:r>
            <a:r>
              <a:rPr lang="en-GB" altLang="en-US" b="1">
                <a:solidFill>
                  <a:srgbClr val="FF0000"/>
                </a:solidFill>
                <a:latin typeface="Times New Roman" panose="02020603050405020304" pitchFamily="18" charset="0"/>
                <a:ea typeface="ヒラギノ角ゴ Pro W3" panose="020B0300000000000000" pitchFamily="34" charset="-128"/>
              </a:rPr>
              <a:t>www.ifrcvca.org </a:t>
            </a:r>
          </a:p>
          <a:p>
            <a:pPr eaLnBrk="1" hangingPunct="1">
              <a:spcBef>
                <a:spcPct val="0"/>
              </a:spcBef>
            </a:pPr>
            <a:endParaRPr lang="en-GB" altLang="en-US" b="1">
              <a:solidFill>
                <a:srgbClr val="FF0000"/>
              </a:solidFill>
              <a:latin typeface="Times New Roman" panose="02020603050405020304" pitchFamily="18" charset="0"/>
              <a:ea typeface="ヒラギノ角ゴ Pro W3" panose="020B0300000000000000" pitchFamily="34" charset="-128"/>
            </a:endParaRPr>
          </a:p>
          <a:p>
            <a:pPr eaLnBrk="1" hangingPunct="1">
              <a:spcBef>
                <a:spcPct val="0"/>
              </a:spcBef>
            </a:pPr>
            <a:r>
              <a:rPr lang="en-GB" altLang="en-US">
                <a:latin typeface="Times New Roman" panose="02020603050405020304" pitchFamily="18" charset="0"/>
                <a:ea typeface="ヒラギノ角ゴ Pro W3" panose="020B0300000000000000" pitchFamily="34" charset="-128"/>
              </a:rPr>
              <a:t>Compared to the former VCA toolbox, several tools in the EVCA are revised to also guide users in identifying changing risks and lkely climate change effects.</a:t>
            </a:r>
          </a:p>
          <a:p>
            <a:pPr eaLnBrk="1" hangingPunct="1">
              <a:spcBef>
                <a:spcPct val="0"/>
              </a:spcBef>
            </a:pPr>
            <a:endParaRPr lang="en-GB" altLang="en-US">
              <a:latin typeface="Times New Roman" panose="02020603050405020304" pitchFamily="18" charset="0"/>
              <a:ea typeface="ヒラギノ角ゴ Pro W3" panose="020B0300000000000000" pitchFamily="34" charset="-128"/>
            </a:endParaRPr>
          </a:p>
          <a:p>
            <a:pPr eaLnBrk="1" hangingPunct="1">
              <a:spcBef>
                <a:spcPct val="0"/>
              </a:spcBef>
            </a:pPr>
            <a:r>
              <a:rPr lang="en-GB" altLang="en-US">
                <a:latin typeface="Times New Roman" panose="02020603050405020304" pitchFamily="18" charset="0"/>
                <a:ea typeface="ヒラギノ角ゴ Pro W3" panose="020B0300000000000000" pitchFamily="34" charset="-128"/>
              </a:rPr>
              <a:t>FACILITATOR: you may like to use the video from the Philippines on integrating climate aspects in three key EVCA tools "</a:t>
            </a:r>
            <a:r>
              <a:rPr lang="en-GB" altLang="en-US" i="1">
                <a:ea typeface="ヒラギノ角ゴ Pro W3" panose="020B0300000000000000" pitchFamily="34" charset="-128"/>
              </a:rPr>
              <a:t>Updated participatory tools for community risk assessment</a:t>
            </a:r>
            <a:r>
              <a:rPr lang="en-GB" altLang="en-US">
                <a:ea typeface="ヒラギノ角ゴ Pro W3" panose="020B0300000000000000" pitchFamily="34" charset="-128"/>
              </a:rPr>
              <a:t>" here: </a:t>
            </a:r>
            <a:r>
              <a:rPr lang="en-GB" altLang="en-US" u="sng">
                <a:ea typeface="ヒラギノ角ゴ Pro W3" panose="020B0300000000000000" pitchFamily="34" charset="-128"/>
                <a:hlinkClick r:id="rId4"/>
              </a:rPr>
              <a:t>https://vimeo.com/207315447</a:t>
            </a:r>
            <a:endParaRPr lang="en-GB" altLang="en-US">
              <a:ea typeface="ヒラギノ角ゴ Pro W3" panose="020B0300000000000000" pitchFamily="34" charset="-128"/>
            </a:endParaRPr>
          </a:p>
          <a:p>
            <a:pPr>
              <a:spcBef>
                <a:spcPct val="0"/>
              </a:spcBef>
              <a:buSzPts val="1400"/>
            </a:pPr>
            <a:endParaRPr lang="nl-NL" altLang="nl-NL"/>
          </a:p>
        </p:txBody>
      </p:sp>
      <p:sp>
        <p:nvSpPr>
          <p:cNvPr id="14338" name="Google Shape;92;p25:notes">
            <a:extLst>
              <a:ext uri="{FF2B5EF4-FFF2-40B4-BE49-F238E27FC236}">
                <a16:creationId xmlns:a16="http://schemas.microsoft.com/office/drawing/2014/main" id="{A2F3C466-251D-1A4F-BB41-37E3D072C194}"/>
              </a:ext>
            </a:extLst>
          </p:cNvPr>
          <p:cNvSpPr>
            <a:spLocks noGrp="1" noRot="1" noChangeAspect="1" noTextEdit="1"/>
          </p:cNvSpPr>
          <p:nvPr>
            <p:ph type="sldImg" idx="2"/>
          </p:nvPr>
        </p:nvSpPr>
        <p:spPr>
          <a:custGeom>
            <a:avLst/>
            <a:gdLst>
              <a:gd name="T0" fmla="*/ 0 w 120000"/>
              <a:gd name="T1" fmla="*/ 0 h 120000"/>
              <a:gd name="T2" fmla="*/ 309676800 w 120000"/>
              <a:gd name="T3" fmla="*/ 0 h 120000"/>
              <a:gd name="T4" fmla="*/ 309676800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round/>
            <a:headEnd type="none" w="sm" len="sm"/>
            <a:tailEnd type="none" w="sm" len="sm"/>
          </a:ln>
        </p:spPr>
      </p:sp>
    </p:spTree>
    <p:extLst>
      <p:ext uri="{BB962C8B-B14F-4D97-AF65-F5344CB8AC3E}">
        <p14:creationId xmlns:p14="http://schemas.microsoft.com/office/powerpoint/2010/main" val="3299684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385" name="Google Shape;102;p26:notes">
            <a:extLst>
              <a:ext uri="{FF2B5EF4-FFF2-40B4-BE49-F238E27FC236}">
                <a16:creationId xmlns:a16="http://schemas.microsoft.com/office/drawing/2014/main" id="{584E8CD9-79DD-844A-9683-10500D9368D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buClr>
                <a:srgbClr val="000000"/>
              </a:buClr>
              <a:buSzPts val="1800"/>
            </a:pPr>
            <a:r>
              <a:rPr lang="en-US" altLang="nl-NL">
                <a:solidFill>
                  <a:srgbClr val="333333"/>
                </a:solidFill>
              </a:rPr>
              <a:t>When doing a </a:t>
            </a:r>
            <a:r>
              <a:rPr lang="en-US" altLang="nl-NL" i="1">
                <a:solidFill>
                  <a:srgbClr val="333333"/>
                </a:solidFill>
              </a:rPr>
              <a:t>risk analysis</a:t>
            </a:r>
            <a:r>
              <a:rPr lang="en-US" altLang="nl-NL">
                <a:solidFill>
                  <a:srgbClr val="333333"/>
                </a:solidFill>
              </a:rPr>
              <a:t> it is critical to look at the intersection of the effects of this hazard with any long term change processes related to climate change such as sea level rise.</a:t>
            </a:r>
            <a:endParaRPr lang="nl-NL" altLang="nl-NL">
              <a:solidFill>
                <a:srgbClr val="333333"/>
              </a:solidFill>
            </a:endParaRPr>
          </a:p>
          <a:p>
            <a:pPr>
              <a:spcBef>
                <a:spcPct val="0"/>
              </a:spcBef>
              <a:buClr>
                <a:srgbClr val="000000"/>
              </a:buClr>
              <a:buSzPts val="1800"/>
            </a:pPr>
            <a:endParaRPr lang="nl-NL" altLang="nl-NL">
              <a:solidFill>
                <a:srgbClr val="333333"/>
              </a:solidFill>
            </a:endParaRPr>
          </a:p>
          <a:p>
            <a:pPr>
              <a:spcBef>
                <a:spcPct val="0"/>
              </a:spcBef>
              <a:buClr>
                <a:srgbClr val="000000"/>
              </a:buClr>
              <a:buSzPts val="1800"/>
            </a:pPr>
            <a:r>
              <a:rPr lang="en-US" altLang="nl-NL" b="1" i="1">
                <a:solidFill>
                  <a:srgbClr val="333333"/>
                </a:solidFill>
              </a:rPr>
              <a:t>Preparing from what happened in the past it is not sufficient!!!</a:t>
            </a:r>
            <a:endParaRPr lang="nl-NL" altLang="nl-NL" b="1" i="1">
              <a:solidFill>
                <a:srgbClr val="333333"/>
              </a:solidFill>
            </a:endParaRPr>
          </a:p>
          <a:p>
            <a:pPr>
              <a:spcBef>
                <a:spcPct val="0"/>
              </a:spcBef>
              <a:buClr>
                <a:srgbClr val="000000"/>
              </a:buClr>
              <a:buSzPts val="1400"/>
            </a:pPr>
            <a:endParaRPr lang="nl-NL" altLang="nl-NL" sz="1100"/>
          </a:p>
        </p:txBody>
      </p:sp>
      <p:sp>
        <p:nvSpPr>
          <p:cNvPr id="16386" name="Google Shape;103;p26:notes">
            <a:extLst>
              <a:ext uri="{FF2B5EF4-FFF2-40B4-BE49-F238E27FC236}">
                <a16:creationId xmlns:a16="http://schemas.microsoft.com/office/drawing/2014/main" id="{F5D8A8BF-D479-764D-B320-39F54C054C6C}"/>
              </a:ext>
            </a:extLst>
          </p:cNvPr>
          <p:cNvSpPr>
            <a:spLocks noGrp="1" noRot="1" noChangeAspect="1" noTextEdit="1"/>
          </p:cNvSpPr>
          <p:nvPr>
            <p:ph type="sldImg" idx="2"/>
          </p:nvPr>
        </p:nvSpPr>
        <p:spPr>
          <a:custGeom>
            <a:avLst/>
            <a:gdLst>
              <a:gd name="T0" fmla="*/ 0 w 120000"/>
              <a:gd name="T1" fmla="*/ 0 h 120000"/>
              <a:gd name="T2" fmla="*/ 309676800 w 120000"/>
              <a:gd name="T3" fmla="*/ 0 h 120000"/>
              <a:gd name="T4" fmla="*/ 309676800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round/>
            <a:headEnd type="none" w="sm" len="sm"/>
            <a:tailEnd type="none" w="sm" len="sm"/>
          </a:ln>
        </p:spPr>
      </p:sp>
    </p:spTree>
    <p:extLst>
      <p:ext uri="{BB962C8B-B14F-4D97-AF65-F5344CB8AC3E}">
        <p14:creationId xmlns:p14="http://schemas.microsoft.com/office/powerpoint/2010/main" val="603866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6" name="Google Shape;126;p28:notes">
            <a:extLst>
              <a:ext uri="{FF2B5EF4-FFF2-40B4-BE49-F238E27FC236}">
                <a16:creationId xmlns:a16="http://schemas.microsoft.com/office/drawing/2014/main" id="{985E297F-D3B7-3345-9629-AFAEF4A6B83B}"/>
              </a:ext>
            </a:extLst>
          </p:cNvPr>
          <p:cNvSpPr txBox="1">
            <a:spLocks noGrp="1"/>
          </p:cNvSpPr>
          <p:nvPr>
            <p:ph type="body" idx="1"/>
          </p:nvPr>
        </p:nvSpPr>
        <p:spPr>
          <a:ln/>
        </p:spPr>
        <p:txBody>
          <a:bodyPr spcFirstLastPara="1" lIns="91425" tIns="45700" rIns="91425" bIns="45700">
            <a:noAutofit/>
          </a:bodyPr>
          <a:lstStyle/>
          <a:p>
            <a:pPr>
              <a:lnSpc>
                <a:spcPct val="90000"/>
              </a:lnSpc>
              <a:spcBef>
                <a:spcPts val="0"/>
              </a:spcBef>
              <a:spcAft>
                <a:spcPts val="0"/>
              </a:spcAft>
              <a:buClr>
                <a:schemeClr val="dk1"/>
              </a:buClr>
              <a:buSzPts val="1400"/>
              <a:buFont typeface="Arial"/>
              <a:buNone/>
              <a:defRPr/>
            </a:pPr>
            <a:r>
              <a:rPr lang="en-US" b="1" dirty="0">
                <a:solidFill>
                  <a:schemeClr val="dk1"/>
                </a:solidFill>
              </a:rPr>
              <a:t>Monitoring and warning services: </a:t>
            </a:r>
            <a:r>
              <a:rPr lang="en-US" i="1" dirty="0">
                <a:solidFill>
                  <a:schemeClr val="dk1"/>
                </a:solidFill>
              </a:rPr>
              <a:t>Develop hazard monitoring and early warning services </a:t>
            </a:r>
            <a:endParaRPr i="1" dirty="0">
              <a:solidFill>
                <a:schemeClr val="dk1"/>
              </a:solidFill>
            </a:endParaRPr>
          </a:p>
          <a:p>
            <a:pPr>
              <a:lnSpc>
                <a:spcPct val="90000"/>
              </a:lnSpc>
              <a:spcBef>
                <a:spcPts val="0"/>
              </a:spcBef>
              <a:spcAft>
                <a:spcPts val="0"/>
              </a:spcAft>
              <a:buClr>
                <a:schemeClr val="dk1"/>
              </a:buClr>
              <a:buSzPts val="1400"/>
              <a:buFont typeface="Arial"/>
              <a:buNone/>
              <a:defRPr/>
            </a:pPr>
            <a:endParaRPr i="1" dirty="0">
              <a:solidFill>
                <a:schemeClr val="dk1"/>
              </a:solidFill>
            </a:endParaRPr>
          </a:p>
          <a:p>
            <a:pPr>
              <a:spcBef>
                <a:spcPts val="0"/>
              </a:spcBef>
              <a:spcAft>
                <a:spcPts val="0"/>
              </a:spcAft>
              <a:buSzPts val="1400"/>
              <a:defRPr/>
            </a:pPr>
            <a:r>
              <a:rPr lang="en-US" dirty="0">
                <a:solidFill>
                  <a:srgbClr val="333333"/>
                </a:solidFill>
              </a:rPr>
              <a:t>Monitoring and warning system lies at the core of the EWS.</a:t>
            </a:r>
            <a:endParaRPr dirty="0">
              <a:solidFill>
                <a:srgbClr val="333333"/>
              </a:solidFill>
            </a:endParaRPr>
          </a:p>
          <a:p>
            <a:pPr>
              <a:spcBef>
                <a:spcPts val="0"/>
              </a:spcBef>
              <a:spcAft>
                <a:spcPts val="0"/>
              </a:spcAft>
              <a:buSzPts val="1400"/>
              <a:defRPr/>
            </a:pPr>
            <a:r>
              <a:rPr lang="en-US" dirty="0">
                <a:solidFill>
                  <a:srgbClr val="333333"/>
                </a:solidFill>
              </a:rPr>
              <a:t>It requires </a:t>
            </a:r>
            <a:r>
              <a:rPr lang="en-US" b="1" dirty="0">
                <a:solidFill>
                  <a:schemeClr val="dk1"/>
                </a:solidFill>
              </a:rPr>
              <a:t>detection, monitoring, analysis and forecasting of the hazards and possible consequences </a:t>
            </a:r>
            <a:endParaRPr dirty="0"/>
          </a:p>
          <a:p>
            <a:pPr>
              <a:spcBef>
                <a:spcPts val="0"/>
              </a:spcBef>
              <a:spcAft>
                <a:spcPts val="0"/>
              </a:spcAft>
              <a:buSzPts val="1400"/>
              <a:defRPr/>
            </a:pPr>
            <a:r>
              <a:rPr lang="en-US" dirty="0">
                <a:solidFill>
                  <a:srgbClr val="333333"/>
                </a:solidFill>
              </a:rPr>
              <a:t>It involves the development of hazard monitoring and warning services at all level from national to sub-national to community.</a:t>
            </a:r>
            <a:endParaRPr dirty="0">
              <a:solidFill>
                <a:srgbClr val="333333"/>
              </a:solidFill>
            </a:endParaRPr>
          </a:p>
          <a:p>
            <a:pPr>
              <a:spcBef>
                <a:spcPts val="0"/>
              </a:spcBef>
              <a:spcAft>
                <a:spcPts val="0"/>
              </a:spcAft>
              <a:buSzPts val="1400"/>
              <a:defRPr/>
            </a:pPr>
            <a:endParaRPr dirty="0">
              <a:solidFill>
                <a:srgbClr val="333333"/>
              </a:solidFill>
            </a:endParaRPr>
          </a:p>
          <a:p>
            <a:pPr>
              <a:spcBef>
                <a:spcPts val="0"/>
              </a:spcBef>
              <a:spcAft>
                <a:spcPts val="0"/>
              </a:spcAft>
              <a:buSzPts val="1100"/>
              <a:defRPr/>
            </a:pPr>
            <a:r>
              <a:rPr lang="en-US" dirty="0">
                <a:solidFill>
                  <a:srgbClr val="333333"/>
                </a:solidFill>
              </a:rPr>
              <a:t>There must be a </a:t>
            </a:r>
            <a:r>
              <a:rPr lang="en-US" b="1" i="1" dirty="0">
                <a:solidFill>
                  <a:srgbClr val="333333"/>
                </a:solidFill>
              </a:rPr>
              <a:t>sound scientific basis</a:t>
            </a:r>
            <a:r>
              <a:rPr lang="en-US" dirty="0">
                <a:solidFill>
                  <a:srgbClr val="333333"/>
                </a:solidFill>
              </a:rPr>
              <a:t> for predicting and forecasting hazards and a reliable forecasting and warning system that operates 24 hours a day.</a:t>
            </a:r>
            <a:r>
              <a:rPr lang="en-US" dirty="0">
                <a:solidFill>
                  <a:schemeClr val="dk1"/>
                </a:solidFill>
              </a:rPr>
              <a:t> </a:t>
            </a:r>
            <a:endParaRPr dirty="0">
              <a:solidFill>
                <a:schemeClr val="dk1"/>
              </a:solidFill>
            </a:endParaRPr>
          </a:p>
          <a:p>
            <a:pPr>
              <a:spcBef>
                <a:spcPts val="0"/>
              </a:spcBef>
              <a:spcAft>
                <a:spcPts val="0"/>
              </a:spcAft>
              <a:buSzPts val="1100"/>
              <a:defRPr/>
            </a:pPr>
            <a:endParaRPr b="1" dirty="0">
              <a:solidFill>
                <a:srgbClr val="333333"/>
              </a:solidFill>
            </a:endParaRPr>
          </a:p>
          <a:p>
            <a:pPr>
              <a:spcBef>
                <a:spcPts val="0"/>
              </a:spcBef>
              <a:spcAft>
                <a:spcPts val="0"/>
              </a:spcAft>
              <a:buSzPts val="1400"/>
              <a:defRPr/>
            </a:pPr>
            <a:r>
              <a:rPr lang="en-US" dirty="0">
                <a:solidFill>
                  <a:schemeClr val="dk1"/>
                </a:solidFill>
              </a:rPr>
              <a:t>Continuous monitoring of hazard parameters and precursors is essential to generate accurate warnings in a timely fashion. </a:t>
            </a:r>
            <a:r>
              <a:rPr lang="en-US" b="1" dirty="0">
                <a:solidFill>
                  <a:srgbClr val="333333"/>
                </a:solidFill>
              </a:rPr>
              <a:t>Risk data</a:t>
            </a:r>
            <a:r>
              <a:rPr lang="en-US" dirty="0">
                <a:solidFill>
                  <a:srgbClr val="333333"/>
                </a:solidFill>
              </a:rPr>
              <a:t> must be part of monitoring and warnings systems. </a:t>
            </a:r>
            <a:endParaRPr dirty="0">
              <a:solidFill>
                <a:srgbClr val="333333"/>
              </a:solidFill>
            </a:endParaRPr>
          </a:p>
          <a:p>
            <a:pPr>
              <a:spcBef>
                <a:spcPts val="0"/>
              </a:spcBef>
              <a:spcAft>
                <a:spcPts val="0"/>
              </a:spcAft>
              <a:buSzPts val="1400"/>
              <a:defRPr/>
            </a:pPr>
            <a:endParaRPr dirty="0">
              <a:solidFill>
                <a:schemeClr val="dk1"/>
              </a:solidFill>
            </a:endParaRPr>
          </a:p>
          <a:p>
            <a:pPr>
              <a:spcBef>
                <a:spcPts val="0"/>
              </a:spcBef>
              <a:spcAft>
                <a:spcPts val="0"/>
              </a:spcAft>
              <a:buSzPts val="1400"/>
              <a:defRPr/>
            </a:pPr>
            <a:r>
              <a:rPr lang="en-US" dirty="0">
                <a:solidFill>
                  <a:schemeClr val="dk1"/>
                </a:solidFill>
              </a:rPr>
              <a:t>Warning services for different hazards should be coordinated where possible to gain the benefit of shared institutional, procedural and communication networks.</a:t>
            </a:r>
            <a:endParaRPr dirty="0">
              <a:solidFill>
                <a:schemeClr val="dk1"/>
              </a:solidFill>
            </a:endParaRPr>
          </a:p>
          <a:p>
            <a:pPr>
              <a:spcBef>
                <a:spcPts val="0"/>
              </a:spcBef>
              <a:spcAft>
                <a:spcPts val="0"/>
              </a:spcAft>
              <a:buSzPts val="1400"/>
              <a:defRPr/>
            </a:pPr>
            <a:endParaRPr dirty="0">
              <a:solidFill>
                <a:srgbClr val="333333"/>
              </a:solidFill>
            </a:endParaRPr>
          </a:p>
          <a:p>
            <a:pPr>
              <a:spcBef>
                <a:spcPts val="0"/>
              </a:spcBef>
              <a:spcAft>
                <a:spcPts val="0"/>
              </a:spcAft>
              <a:buClr>
                <a:schemeClr val="dk1"/>
              </a:buClr>
              <a:buSzPts val="1400"/>
              <a:buFont typeface="Arial"/>
              <a:buNone/>
              <a:defRPr/>
            </a:pPr>
            <a:r>
              <a:rPr lang="en-US" dirty="0">
                <a:solidFill>
                  <a:schemeClr val="dk1"/>
                </a:solidFill>
              </a:rPr>
              <a:t>Hazard monitoring can include, for example, river gauges for floods and forecasts for extreme rain or drought.</a:t>
            </a:r>
            <a:endParaRPr dirty="0">
              <a:solidFill>
                <a:schemeClr val="dk1"/>
              </a:solidFill>
            </a:endParaRPr>
          </a:p>
          <a:p>
            <a:pPr>
              <a:spcBef>
                <a:spcPts val="0"/>
              </a:spcBef>
              <a:spcAft>
                <a:spcPts val="0"/>
              </a:spcAft>
              <a:buSzPts val="1400"/>
              <a:defRPr/>
            </a:pPr>
            <a:endParaRPr dirty="0"/>
          </a:p>
          <a:p>
            <a:pPr>
              <a:spcBef>
                <a:spcPts val="0"/>
              </a:spcBef>
              <a:spcAft>
                <a:spcPts val="0"/>
              </a:spcAft>
              <a:buSzPts val="1400"/>
              <a:defRPr/>
            </a:pPr>
            <a:r>
              <a:rPr lang="en-US" dirty="0"/>
              <a:t>Checklist for Monitoring and Warning Services includes:</a:t>
            </a:r>
            <a:endParaRPr dirty="0"/>
          </a:p>
          <a:p>
            <a:pPr marL="457200" indent="-304800">
              <a:spcBef>
                <a:spcPts val="0"/>
              </a:spcBef>
              <a:spcAft>
                <a:spcPts val="0"/>
              </a:spcAft>
              <a:buSzPts val="1200"/>
              <a:buFontTx/>
              <a:buChar char="●"/>
              <a:defRPr/>
            </a:pPr>
            <a:r>
              <a:rPr lang="en-US" dirty="0"/>
              <a:t>Institutional mechanisms established</a:t>
            </a:r>
            <a:endParaRPr dirty="0"/>
          </a:p>
          <a:p>
            <a:pPr marL="457200" indent="-304800">
              <a:spcBef>
                <a:spcPts val="0"/>
              </a:spcBef>
              <a:spcAft>
                <a:spcPts val="0"/>
              </a:spcAft>
              <a:buSzPts val="1200"/>
              <a:buFontTx/>
              <a:buChar char="●"/>
              <a:defRPr/>
            </a:pPr>
            <a:r>
              <a:rPr lang="en-US" dirty="0"/>
              <a:t>Monitoring system developed</a:t>
            </a:r>
            <a:endParaRPr dirty="0"/>
          </a:p>
          <a:p>
            <a:pPr marL="457200" indent="-304800">
              <a:spcBef>
                <a:spcPts val="0"/>
              </a:spcBef>
              <a:spcAft>
                <a:spcPts val="0"/>
              </a:spcAft>
              <a:buSzPts val="1200"/>
              <a:buFontTx/>
              <a:buChar char="●"/>
              <a:defRPr/>
            </a:pPr>
            <a:r>
              <a:rPr lang="en-US" dirty="0"/>
              <a:t>Forecasting and monitoring systems established </a:t>
            </a:r>
            <a:endParaRPr dirty="0"/>
          </a:p>
          <a:p>
            <a:pPr>
              <a:lnSpc>
                <a:spcPct val="90000"/>
              </a:lnSpc>
              <a:spcBef>
                <a:spcPts val="0"/>
              </a:spcBef>
              <a:spcAft>
                <a:spcPts val="0"/>
              </a:spcAft>
              <a:buClr>
                <a:schemeClr val="dk1"/>
              </a:buClr>
              <a:buSzPts val="1400"/>
              <a:buFont typeface="Arial"/>
              <a:buNone/>
              <a:defRPr/>
            </a:pPr>
            <a:endParaRPr dirty="0"/>
          </a:p>
          <a:p>
            <a:pPr>
              <a:spcBef>
                <a:spcPts val="0"/>
              </a:spcBef>
              <a:spcAft>
                <a:spcPts val="0"/>
              </a:spcAft>
              <a:buSzPts val="1400"/>
              <a:defRPr/>
            </a:pPr>
            <a:r>
              <a:rPr lang="en-US" dirty="0"/>
              <a:t>Questions for </a:t>
            </a:r>
            <a:r>
              <a:rPr lang="en-US" dirty="0">
                <a:solidFill>
                  <a:schemeClr val="dk1"/>
                </a:solidFill>
              </a:rPr>
              <a:t>Monitoring and Warning Services </a:t>
            </a:r>
            <a:r>
              <a:rPr lang="en-US" dirty="0"/>
              <a:t>include: </a:t>
            </a:r>
            <a:endParaRPr dirty="0"/>
          </a:p>
          <a:p>
            <a:pPr marL="457200" indent="-304800">
              <a:spcBef>
                <a:spcPts val="0"/>
              </a:spcBef>
              <a:spcAft>
                <a:spcPts val="0"/>
              </a:spcAft>
              <a:buClr>
                <a:schemeClr val="dk1"/>
              </a:buClr>
              <a:buSzPts val="1200"/>
              <a:buFontTx/>
              <a:buChar char="●"/>
              <a:defRPr/>
            </a:pPr>
            <a:r>
              <a:rPr lang="en-US" dirty="0">
                <a:solidFill>
                  <a:schemeClr val="dk1"/>
                </a:solidFill>
              </a:rPr>
              <a:t>Which are the best forecast that can be used in the EWS?</a:t>
            </a:r>
            <a:endParaRPr dirty="0">
              <a:solidFill>
                <a:schemeClr val="dk1"/>
              </a:solidFill>
            </a:endParaRPr>
          </a:p>
          <a:p>
            <a:pPr marL="457200" indent="-304800">
              <a:spcBef>
                <a:spcPts val="0"/>
              </a:spcBef>
              <a:spcAft>
                <a:spcPts val="0"/>
              </a:spcAft>
              <a:buClr>
                <a:schemeClr val="dk1"/>
              </a:buClr>
              <a:buSzPts val="1200"/>
              <a:buFontTx/>
              <a:buChar char="●"/>
              <a:defRPr/>
            </a:pPr>
            <a:r>
              <a:rPr lang="en-US" dirty="0">
                <a:solidFill>
                  <a:schemeClr val="dk1"/>
                </a:solidFill>
              </a:rPr>
              <a:t>Which are the indicators that should be monitored? </a:t>
            </a:r>
            <a:br>
              <a:rPr lang="en-US" dirty="0">
                <a:solidFill>
                  <a:schemeClr val="dk1"/>
                </a:solidFill>
              </a:rPr>
            </a:br>
            <a:r>
              <a:rPr lang="en-US" dirty="0" err="1">
                <a:solidFill>
                  <a:schemeClr val="dk1"/>
                </a:solidFill>
              </a:rPr>
              <a:t>e.g</a:t>
            </a:r>
            <a:r>
              <a:rPr lang="en-US" dirty="0">
                <a:solidFill>
                  <a:schemeClr val="dk1"/>
                </a:solidFill>
              </a:rPr>
              <a:t> wind speed, cyclone tracks, river levels, food prices etc.</a:t>
            </a:r>
            <a:endParaRPr dirty="0">
              <a:solidFill>
                <a:schemeClr val="dk1"/>
              </a:solidFill>
            </a:endParaRPr>
          </a:p>
          <a:p>
            <a:pPr marL="457200" indent="-304800">
              <a:spcBef>
                <a:spcPts val="0"/>
              </a:spcBef>
              <a:spcAft>
                <a:spcPts val="0"/>
              </a:spcAft>
              <a:buClr>
                <a:schemeClr val="dk1"/>
              </a:buClr>
              <a:buSzPts val="1200"/>
              <a:buFontTx/>
              <a:buChar char="●"/>
              <a:defRPr/>
            </a:pPr>
            <a:r>
              <a:rPr lang="en-US" dirty="0">
                <a:solidFill>
                  <a:schemeClr val="dk1"/>
                </a:solidFill>
              </a:rPr>
              <a:t>Are the right indicators of the hazard being monitored? </a:t>
            </a:r>
            <a:br>
              <a:rPr lang="en-US" dirty="0">
                <a:solidFill>
                  <a:schemeClr val="dk1"/>
                </a:solidFill>
              </a:rPr>
            </a:br>
            <a:r>
              <a:rPr lang="en-US" dirty="0">
                <a:solidFill>
                  <a:schemeClr val="dk1"/>
                </a:solidFill>
              </a:rPr>
              <a:t>should various indicators be monitored in parallel to be </a:t>
            </a:r>
            <a:br>
              <a:rPr lang="en-US" dirty="0">
                <a:solidFill>
                  <a:schemeClr val="dk1"/>
                </a:solidFill>
              </a:rPr>
            </a:br>
            <a:r>
              <a:rPr lang="en-US" dirty="0">
                <a:solidFill>
                  <a:schemeClr val="dk1"/>
                </a:solidFill>
              </a:rPr>
              <a:t>able to issue a warning? </a:t>
            </a:r>
            <a:endParaRPr dirty="0">
              <a:solidFill>
                <a:schemeClr val="dk1"/>
              </a:solidFill>
            </a:endParaRPr>
          </a:p>
          <a:p>
            <a:pPr marL="457200" indent="-304800">
              <a:spcBef>
                <a:spcPts val="0"/>
              </a:spcBef>
              <a:spcAft>
                <a:spcPts val="0"/>
              </a:spcAft>
              <a:buClr>
                <a:schemeClr val="dk1"/>
              </a:buClr>
              <a:buSzPts val="1200"/>
              <a:buFontTx/>
              <a:buChar char="●"/>
              <a:defRPr/>
            </a:pPr>
            <a:r>
              <a:rPr lang="en-US" dirty="0">
                <a:solidFill>
                  <a:schemeClr val="dk1"/>
                </a:solidFill>
              </a:rPr>
              <a:t>Is there enough data to issue accurate and timely warnings?</a:t>
            </a:r>
            <a:br>
              <a:rPr lang="en-US" dirty="0">
                <a:solidFill>
                  <a:schemeClr val="dk1"/>
                </a:solidFill>
              </a:rPr>
            </a:br>
            <a:r>
              <a:rPr lang="en-US" dirty="0">
                <a:solidFill>
                  <a:schemeClr val="dk1"/>
                </a:solidFill>
              </a:rPr>
              <a:t>Which risk data should be included in the monitoring? </a:t>
            </a:r>
            <a:br>
              <a:rPr lang="en-US" dirty="0">
                <a:solidFill>
                  <a:schemeClr val="dk1"/>
                </a:solidFill>
              </a:rPr>
            </a:br>
            <a:endParaRPr dirty="0">
              <a:solidFill>
                <a:schemeClr val="dk1"/>
              </a:solidFill>
            </a:endParaRPr>
          </a:p>
          <a:p>
            <a:pPr>
              <a:spcBef>
                <a:spcPts val="0"/>
              </a:spcBef>
              <a:spcAft>
                <a:spcPts val="0"/>
              </a:spcAft>
              <a:buClr>
                <a:srgbClr val="000000"/>
              </a:buClr>
              <a:buSzPts val="1100"/>
              <a:buFont typeface="Arial"/>
              <a:buNone/>
              <a:defRPr/>
            </a:pPr>
            <a:r>
              <a:rPr lang="en-US" b="1" dirty="0">
                <a:solidFill>
                  <a:schemeClr val="dk1"/>
                </a:solidFill>
              </a:rPr>
              <a:t>Forecast skill definition: Refers to the</a:t>
            </a:r>
            <a:r>
              <a:rPr lang="en-US" dirty="0">
                <a:solidFill>
                  <a:schemeClr val="dk1"/>
                </a:solidFill>
              </a:rPr>
              <a:t> superiority of a forecast over a simple historical baseline of past observations. It tells us if a forecast is good predicting or if usually or always gets it wrong. </a:t>
            </a:r>
            <a:endParaRPr dirty="0">
              <a:solidFill>
                <a:schemeClr val="dk1"/>
              </a:solidFill>
            </a:endParaRPr>
          </a:p>
          <a:p>
            <a:pPr>
              <a:spcBef>
                <a:spcPts val="0"/>
              </a:spcBef>
              <a:spcAft>
                <a:spcPts val="0"/>
              </a:spcAft>
              <a:defRPr/>
            </a:pPr>
            <a:endParaRPr dirty="0">
              <a:solidFill>
                <a:schemeClr val="dk1"/>
              </a:solidFill>
            </a:endParaRPr>
          </a:p>
          <a:p>
            <a:pPr>
              <a:spcBef>
                <a:spcPts val="0"/>
              </a:spcBef>
              <a:spcAft>
                <a:spcPts val="0"/>
              </a:spcAft>
              <a:defRPr/>
            </a:pPr>
            <a:r>
              <a:rPr lang="en-US" dirty="0">
                <a:solidFill>
                  <a:schemeClr val="dk1"/>
                </a:solidFill>
              </a:rPr>
              <a:t>For more information about understanding forecasts see </a:t>
            </a:r>
            <a:r>
              <a:rPr lang="en-US" i="1" dirty="0">
                <a:solidFill>
                  <a:schemeClr val="dk1"/>
                </a:solidFill>
              </a:rPr>
              <a:t>Forecasts for Early Action</a:t>
            </a:r>
            <a:r>
              <a:rPr lang="en-US" dirty="0">
                <a:solidFill>
                  <a:schemeClr val="dk1"/>
                </a:solidFill>
              </a:rPr>
              <a:t> module</a:t>
            </a:r>
            <a:endParaRPr dirty="0">
              <a:solidFill>
                <a:schemeClr val="dk1"/>
              </a:solidFill>
            </a:endParaRPr>
          </a:p>
          <a:p>
            <a:pPr>
              <a:spcBef>
                <a:spcPts val="0"/>
              </a:spcBef>
              <a:spcAft>
                <a:spcPts val="0"/>
              </a:spcAft>
              <a:buClr>
                <a:srgbClr val="000000"/>
              </a:buClr>
              <a:buSzPts val="1100"/>
              <a:buFont typeface="Arial"/>
              <a:buNone/>
              <a:defRPr/>
            </a:pPr>
            <a:r>
              <a:rPr lang="en-US" dirty="0">
                <a:solidFill>
                  <a:schemeClr val="dk1"/>
                </a:solidFill>
              </a:rPr>
              <a:t>For more guidance on how to partner with your National Met Service see Climate Centre guidance in the relevant reading section of this module. </a:t>
            </a:r>
            <a:endParaRPr dirty="0">
              <a:solidFill>
                <a:schemeClr val="dk1"/>
              </a:solidFill>
            </a:endParaRPr>
          </a:p>
        </p:txBody>
      </p:sp>
      <p:sp>
        <p:nvSpPr>
          <p:cNvPr id="18434" name="Google Shape;127;p28:notes">
            <a:extLst>
              <a:ext uri="{FF2B5EF4-FFF2-40B4-BE49-F238E27FC236}">
                <a16:creationId xmlns:a16="http://schemas.microsoft.com/office/drawing/2014/main" id="{ADA6EF40-8BF8-8642-B68F-3B7E4B3CD9FD}"/>
              </a:ext>
            </a:extLst>
          </p:cNvPr>
          <p:cNvSpPr>
            <a:spLocks noGrp="1" noRot="1" noChangeAspect="1" noTextEdit="1"/>
          </p:cNvSpPr>
          <p:nvPr>
            <p:ph type="sldImg" idx="2"/>
          </p:nvPr>
        </p:nvSpPr>
        <p:spPr>
          <a:custGeom>
            <a:avLst/>
            <a:gdLst>
              <a:gd name="T0" fmla="*/ 0 w 120000"/>
              <a:gd name="T1" fmla="*/ 0 h 120000"/>
              <a:gd name="T2" fmla="*/ 309676800 w 120000"/>
              <a:gd name="T3" fmla="*/ 0 h 120000"/>
              <a:gd name="T4" fmla="*/ 309676800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round/>
            <a:headEnd type="none" w="sm" len="sm"/>
            <a:tailEnd type="none" w="sm" len="sm"/>
          </a:ln>
        </p:spPr>
      </p:sp>
    </p:spTree>
    <p:extLst>
      <p:ext uri="{BB962C8B-B14F-4D97-AF65-F5344CB8AC3E}">
        <p14:creationId xmlns:p14="http://schemas.microsoft.com/office/powerpoint/2010/main" val="1118689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0" name="Google Shape;160;p31:notes">
            <a:extLst>
              <a:ext uri="{FF2B5EF4-FFF2-40B4-BE49-F238E27FC236}">
                <a16:creationId xmlns:a16="http://schemas.microsoft.com/office/drawing/2014/main" id="{C9412448-2571-8F42-83B9-78FB578C08A9}"/>
              </a:ext>
            </a:extLst>
          </p:cNvPr>
          <p:cNvSpPr txBox="1">
            <a:spLocks noGrp="1"/>
          </p:cNvSpPr>
          <p:nvPr>
            <p:ph type="body" idx="1"/>
          </p:nvPr>
        </p:nvSpPr>
        <p:spPr>
          <a:ln/>
        </p:spPr>
        <p:txBody>
          <a:bodyPr spcFirstLastPara="1" lIns="91425" tIns="45700" rIns="91425" bIns="45700">
            <a:noAutofit/>
          </a:bodyPr>
          <a:lstStyle/>
          <a:p>
            <a:pPr marL="0" marR="0" lvl="0" indent="0" algn="l" defTabSz="914400" rtl="0" eaLnBrk="1" fontAlgn="auto" latinLnBrk="0" hangingPunct="1">
              <a:lnSpc>
                <a:spcPct val="90000"/>
              </a:lnSpc>
              <a:spcBef>
                <a:spcPts val="0"/>
              </a:spcBef>
              <a:spcAft>
                <a:spcPts val="0"/>
              </a:spcAft>
              <a:buClr>
                <a:schemeClr val="dk1"/>
              </a:buClr>
              <a:buSzPts val="1400"/>
              <a:buFont typeface="Arial"/>
              <a:buNone/>
              <a:tabLst/>
              <a:defRPr/>
            </a:pPr>
            <a:r>
              <a:rPr kumimoji="0" lang="en" sz="1200" b="1" i="1" u="none" strike="noStrike" kern="1200" cap="none" spc="0" normalizeH="0" baseline="0" noProof="0" dirty="0">
                <a:ln>
                  <a:noFill/>
                </a:ln>
                <a:solidFill>
                  <a:srgbClr val="000000"/>
                </a:solidFill>
                <a:effectLst/>
                <a:uLnTx/>
                <a:uFillTx/>
                <a:latin typeface="Arial"/>
                <a:ea typeface="Arial"/>
                <a:cs typeface="Arial"/>
                <a:sym typeface="Arial"/>
              </a:rPr>
              <a:t>“A community that is able to manage their risks and prepared for response using effective early warning information is a RESILIENT COMMUNITY”</a:t>
            </a:r>
          </a:p>
          <a:p>
            <a:pPr>
              <a:lnSpc>
                <a:spcPct val="90000"/>
              </a:lnSpc>
              <a:spcBef>
                <a:spcPts val="0"/>
              </a:spcBef>
              <a:spcAft>
                <a:spcPts val="0"/>
              </a:spcAft>
              <a:buClr>
                <a:schemeClr val="dk1"/>
              </a:buClr>
              <a:buSzPts val="1400"/>
              <a:buFont typeface="Arial"/>
              <a:buNone/>
              <a:defRPr/>
            </a:pPr>
            <a:endParaRPr lang="en-US" b="1" dirty="0">
              <a:solidFill>
                <a:schemeClr val="dk1"/>
              </a:solidFill>
            </a:endParaRPr>
          </a:p>
          <a:p>
            <a:pPr>
              <a:lnSpc>
                <a:spcPct val="90000"/>
              </a:lnSpc>
              <a:spcBef>
                <a:spcPts val="0"/>
              </a:spcBef>
              <a:spcAft>
                <a:spcPts val="0"/>
              </a:spcAft>
              <a:buClr>
                <a:schemeClr val="dk1"/>
              </a:buClr>
              <a:buSzPts val="1400"/>
              <a:buFont typeface="Arial"/>
              <a:buNone/>
              <a:defRPr/>
            </a:pPr>
            <a:r>
              <a:rPr lang="en-US" i="1" dirty="0">
                <a:solidFill>
                  <a:schemeClr val="dk1"/>
                </a:solidFill>
              </a:rPr>
              <a:t>Building NS and community preparedness and response capabilities is key. </a:t>
            </a:r>
            <a:r>
              <a:rPr lang="en-US" dirty="0">
                <a:solidFill>
                  <a:srgbClr val="333333"/>
                </a:solidFill>
              </a:rPr>
              <a:t>An </a:t>
            </a:r>
            <a:r>
              <a:rPr lang="en-US" b="1" dirty="0">
                <a:solidFill>
                  <a:srgbClr val="333333"/>
                </a:solidFill>
              </a:rPr>
              <a:t>effective EWS</a:t>
            </a:r>
            <a:r>
              <a:rPr lang="en-US" dirty="0">
                <a:solidFill>
                  <a:srgbClr val="333333"/>
                </a:solidFill>
              </a:rPr>
              <a:t> would guarantee that disaster risk management institutions and communities at risk have the </a:t>
            </a:r>
            <a:r>
              <a:rPr lang="en-US" b="1" i="1" dirty="0">
                <a:solidFill>
                  <a:srgbClr val="333333"/>
                </a:solidFill>
              </a:rPr>
              <a:t>capacities to act</a:t>
            </a:r>
            <a:r>
              <a:rPr lang="en-US" dirty="0">
                <a:solidFill>
                  <a:srgbClr val="333333"/>
                </a:solidFill>
              </a:rPr>
              <a:t> when there is an early warning. </a:t>
            </a:r>
            <a:endParaRPr dirty="0">
              <a:solidFill>
                <a:srgbClr val="333333"/>
              </a:solidFill>
            </a:endParaRPr>
          </a:p>
          <a:p>
            <a:pPr>
              <a:spcBef>
                <a:spcPts val="0"/>
              </a:spcBef>
              <a:spcAft>
                <a:spcPts val="0"/>
              </a:spcAft>
              <a:buClr>
                <a:schemeClr val="dk1"/>
              </a:buClr>
              <a:buSzPts val="1400"/>
              <a:buFont typeface="Arial"/>
              <a:buNone/>
              <a:defRPr/>
            </a:pPr>
            <a:endParaRPr dirty="0">
              <a:solidFill>
                <a:srgbClr val="333333"/>
              </a:solidFill>
            </a:endParaRPr>
          </a:p>
          <a:p>
            <a:pPr>
              <a:spcBef>
                <a:spcPts val="0"/>
              </a:spcBef>
              <a:spcAft>
                <a:spcPts val="0"/>
              </a:spcAft>
              <a:buClr>
                <a:schemeClr val="dk1"/>
              </a:buClr>
              <a:buSzPts val="1400"/>
              <a:buFont typeface="Arial"/>
              <a:buNone/>
              <a:defRPr/>
            </a:pPr>
            <a:r>
              <a:rPr lang="en-US" dirty="0">
                <a:solidFill>
                  <a:schemeClr val="dk1"/>
                </a:solidFill>
              </a:rPr>
              <a:t>Systematic education and disaster risk reduction programs are essential to enable </a:t>
            </a:r>
            <a:r>
              <a:rPr lang="en-US" b="1" i="1" dirty="0">
                <a:solidFill>
                  <a:schemeClr val="dk1"/>
                </a:solidFill>
              </a:rPr>
              <a:t>effective response capacity</a:t>
            </a:r>
            <a:r>
              <a:rPr lang="en-US" sz="1400" dirty="0">
                <a:solidFill>
                  <a:schemeClr val="dk1"/>
                </a:solidFill>
              </a:rPr>
              <a:t>.</a:t>
            </a:r>
            <a:br>
              <a:rPr lang="en-US" sz="1400" dirty="0">
                <a:solidFill>
                  <a:schemeClr val="dk1"/>
                </a:solidFill>
              </a:rPr>
            </a:br>
            <a:r>
              <a:rPr lang="en-US" dirty="0">
                <a:solidFill>
                  <a:schemeClr val="dk1"/>
                </a:solidFill>
              </a:rPr>
              <a:t>It is essential that disaster management plans (and contingency plans) are in place and are well practiced and tested. </a:t>
            </a:r>
            <a:endParaRPr dirty="0">
              <a:solidFill>
                <a:schemeClr val="dk1"/>
              </a:solidFill>
            </a:endParaRPr>
          </a:p>
          <a:p>
            <a:pPr>
              <a:spcBef>
                <a:spcPts val="0"/>
              </a:spcBef>
              <a:spcAft>
                <a:spcPts val="0"/>
              </a:spcAft>
              <a:buClr>
                <a:schemeClr val="dk1"/>
              </a:buClr>
              <a:buSzPts val="1400"/>
              <a:buFont typeface="Arial"/>
              <a:buNone/>
              <a:defRPr/>
            </a:pPr>
            <a:endParaRPr sz="1400" dirty="0">
              <a:solidFill>
                <a:schemeClr val="dk1"/>
              </a:solidFill>
            </a:endParaRPr>
          </a:p>
          <a:p>
            <a:pPr>
              <a:spcBef>
                <a:spcPts val="0"/>
              </a:spcBef>
              <a:spcAft>
                <a:spcPts val="0"/>
              </a:spcAft>
              <a:buClr>
                <a:schemeClr val="dk1"/>
              </a:buClr>
              <a:buSzPts val="1400"/>
              <a:buFont typeface="Arial"/>
              <a:buNone/>
              <a:defRPr/>
            </a:pPr>
            <a:r>
              <a:rPr lang="en-US" dirty="0">
                <a:solidFill>
                  <a:schemeClr val="dk1"/>
                </a:solidFill>
              </a:rPr>
              <a:t>Checklist for Preparedness and Response Capacity include:</a:t>
            </a:r>
            <a:endParaRPr dirty="0">
              <a:solidFill>
                <a:schemeClr val="dk1"/>
              </a:solidFill>
            </a:endParaRPr>
          </a:p>
          <a:p>
            <a:pPr>
              <a:lnSpc>
                <a:spcPct val="90000"/>
              </a:lnSpc>
              <a:spcBef>
                <a:spcPts val="0"/>
              </a:spcBef>
              <a:spcAft>
                <a:spcPts val="0"/>
              </a:spcAft>
              <a:buClr>
                <a:schemeClr val="dk1"/>
              </a:buClr>
              <a:buSzPts val="1400"/>
              <a:buFont typeface="Arial"/>
              <a:buNone/>
              <a:defRPr/>
            </a:pPr>
            <a:r>
              <a:rPr lang="en-US" dirty="0">
                <a:solidFill>
                  <a:schemeClr val="dk1"/>
                </a:solidFill>
              </a:rPr>
              <a:t>• Disaster preparedness measures, including response plans, are developed and operational.</a:t>
            </a:r>
            <a:endParaRPr dirty="0">
              <a:solidFill>
                <a:schemeClr val="dk1"/>
              </a:solidFill>
            </a:endParaRPr>
          </a:p>
          <a:p>
            <a:pPr>
              <a:lnSpc>
                <a:spcPct val="90000"/>
              </a:lnSpc>
              <a:spcBef>
                <a:spcPts val="0"/>
              </a:spcBef>
              <a:spcAft>
                <a:spcPts val="0"/>
              </a:spcAft>
              <a:buClr>
                <a:schemeClr val="dk1"/>
              </a:buClr>
              <a:buSzPts val="1400"/>
              <a:buFont typeface="Arial"/>
              <a:buNone/>
              <a:defRPr/>
            </a:pPr>
            <a:r>
              <a:rPr lang="en-US" dirty="0">
                <a:solidFill>
                  <a:schemeClr val="dk1"/>
                </a:solidFill>
              </a:rPr>
              <a:t>• Public awareness and education campaigns are conducted and evaluated. </a:t>
            </a:r>
            <a:endParaRPr dirty="0">
              <a:solidFill>
                <a:schemeClr val="dk1"/>
              </a:solidFill>
            </a:endParaRPr>
          </a:p>
          <a:p>
            <a:pPr>
              <a:lnSpc>
                <a:spcPct val="90000"/>
              </a:lnSpc>
              <a:spcBef>
                <a:spcPts val="0"/>
              </a:spcBef>
              <a:spcAft>
                <a:spcPts val="0"/>
              </a:spcAft>
              <a:buClr>
                <a:schemeClr val="dk1"/>
              </a:buClr>
              <a:buSzPts val="1400"/>
              <a:buFont typeface="Arial"/>
              <a:buNone/>
              <a:defRPr/>
            </a:pPr>
            <a:r>
              <a:rPr lang="en-US" dirty="0">
                <a:solidFill>
                  <a:schemeClr val="dk1"/>
                </a:solidFill>
              </a:rPr>
              <a:t>• Response plans are tested and evaluated.</a:t>
            </a:r>
            <a:endParaRPr dirty="0">
              <a:solidFill>
                <a:schemeClr val="dk1"/>
              </a:solidFill>
            </a:endParaRPr>
          </a:p>
          <a:p>
            <a:pPr>
              <a:spcBef>
                <a:spcPts val="0"/>
              </a:spcBef>
              <a:spcAft>
                <a:spcPts val="0"/>
              </a:spcAft>
              <a:buSzPts val="1400"/>
              <a:defRPr/>
            </a:pPr>
            <a:endParaRPr dirty="0">
              <a:solidFill>
                <a:schemeClr val="dk1"/>
              </a:solidFill>
            </a:endParaRPr>
          </a:p>
          <a:p>
            <a:pPr>
              <a:spcBef>
                <a:spcPts val="0"/>
              </a:spcBef>
              <a:spcAft>
                <a:spcPts val="0"/>
              </a:spcAft>
              <a:buClr>
                <a:schemeClr val="dk1"/>
              </a:buClr>
              <a:buSzPts val="1400"/>
              <a:buFont typeface="Arial"/>
              <a:buNone/>
              <a:defRPr/>
            </a:pPr>
            <a:r>
              <a:rPr lang="en-US" dirty="0">
                <a:solidFill>
                  <a:srgbClr val="333333"/>
                </a:solidFill>
              </a:rPr>
              <a:t>Questions for Preparedness and Response Capacity include:</a:t>
            </a:r>
            <a:endParaRPr dirty="0">
              <a:solidFill>
                <a:srgbClr val="333333"/>
              </a:solidFill>
            </a:endParaRPr>
          </a:p>
          <a:p>
            <a:pPr marL="285750" indent="-273050">
              <a:spcBef>
                <a:spcPts val="0"/>
              </a:spcBef>
              <a:spcAft>
                <a:spcPts val="0"/>
              </a:spcAft>
              <a:buClr>
                <a:schemeClr val="dk1"/>
              </a:buClr>
              <a:buSzPts val="1200"/>
              <a:buFontTx/>
              <a:buChar char="•"/>
              <a:defRPr/>
            </a:pPr>
            <a:r>
              <a:rPr lang="en-US" dirty="0">
                <a:solidFill>
                  <a:schemeClr val="dk1"/>
                </a:solidFill>
              </a:rPr>
              <a:t>Are Disaster Risk Management plans and contingency plans regularly updated?</a:t>
            </a:r>
            <a:endParaRPr dirty="0">
              <a:solidFill>
                <a:schemeClr val="dk1"/>
              </a:solidFill>
            </a:endParaRPr>
          </a:p>
          <a:p>
            <a:pPr marL="285750" indent="-273050">
              <a:spcBef>
                <a:spcPts val="0"/>
              </a:spcBef>
              <a:spcAft>
                <a:spcPts val="0"/>
              </a:spcAft>
              <a:buClr>
                <a:schemeClr val="dk1"/>
              </a:buClr>
              <a:buSzPts val="1200"/>
              <a:buFontTx/>
              <a:buChar char="•"/>
              <a:defRPr/>
            </a:pPr>
            <a:r>
              <a:rPr lang="en-US" dirty="0">
                <a:solidFill>
                  <a:schemeClr val="dk1"/>
                </a:solidFill>
              </a:rPr>
              <a:t>Are roles and responsibilities clearly defined?</a:t>
            </a:r>
            <a:endParaRPr dirty="0">
              <a:solidFill>
                <a:schemeClr val="dk1"/>
              </a:solidFill>
            </a:endParaRPr>
          </a:p>
          <a:p>
            <a:pPr marL="285750" indent="-273050">
              <a:spcBef>
                <a:spcPts val="0"/>
              </a:spcBef>
              <a:spcAft>
                <a:spcPts val="0"/>
              </a:spcAft>
              <a:buClr>
                <a:schemeClr val="dk1"/>
              </a:buClr>
              <a:buSzPts val="1200"/>
              <a:buFontTx/>
              <a:buChar char="•"/>
              <a:defRPr/>
            </a:pPr>
            <a:r>
              <a:rPr lang="en-US" dirty="0">
                <a:solidFill>
                  <a:schemeClr val="dk1"/>
                </a:solidFill>
              </a:rPr>
              <a:t>Are the plans feasible and adaptable? </a:t>
            </a:r>
            <a:endParaRPr dirty="0">
              <a:solidFill>
                <a:schemeClr val="dk1"/>
              </a:solidFill>
            </a:endParaRPr>
          </a:p>
          <a:p>
            <a:pPr marL="285750" indent="-273050">
              <a:spcBef>
                <a:spcPts val="0"/>
              </a:spcBef>
              <a:spcAft>
                <a:spcPts val="0"/>
              </a:spcAft>
              <a:buClr>
                <a:schemeClr val="dk1"/>
              </a:buClr>
              <a:buSzPts val="1200"/>
              <a:buFontTx/>
              <a:buChar char="•"/>
              <a:defRPr/>
            </a:pPr>
            <a:r>
              <a:rPr lang="en-US" dirty="0">
                <a:solidFill>
                  <a:schemeClr val="dk1"/>
                </a:solidFill>
              </a:rPr>
              <a:t>Is there good institutional capacity to act early and respond? (e. human, financial resources, skills)</a:t>
            </a:r>
            <a:endParaRPr dirty="0">
              <a:solidFill>
                <a:schemeClr val="dk1"/>
              </a:solidFill>
            </a:endParaRPr>
          </a:p>
          <a:p>
            <a:pPr marL="285750" indent="-273050">
              <a:spcBef>
                <a:spcPts val="0"/>
              </a:spcBef>
              <a:spcAft>
                <a:spcPts val="0"/>
              </a:spcAft>
              <a:buClr>
                <a:schemeClr val="dk1"/>
              </a:buClr>
              <a:buSzPts val="1200"/>
              <a:buFontTx/>
              <a:buChar char="•"/>
              <a:defRPr/>
            </a:pPr>
            <a:r>
              <a:rPr lang="en-US" dirty="0">
                <a:solidFill>
                  <a:schemeClr val="dk1"/>
                </a:solidFill>
              </a:rPr>
              <a:t>Are there coordination systems to facilitate early actions and response?</a:t>
            </a:r>
            <a:endParaRPr dirty="0">
              <a:solidFill>
                <a:schemeClr val="dk1"/>
              </a:solidFill>
            </a:endParaRPr>
          </a:p>
          <a:p>
            <a:pPr marL="285750" indent="-273050">
              <a:spcBef>
                <a:spcPts val="0"/>
              </a:spcBef>
              <a:spcAft>
                <a:spcPts val="0"/>
              </a:spcAft>
              <a:buClr>
                <a:schemeClr val="dk1"/>
              </a:buClr>
              <a:buSzPts val="1200"/>
              <a:buFontTx/>
              <a:buChar char="•"/>
              <a:defRPr/>
            </a:pPr>
            <a:r>
              <a:rPr lang="en-US" dirty="0">
                <a:solidFill>
                  <a:schemeClr val="dk1"/>
                </a:solidFill>
              </a:rPr>
              <a:t>Are the most at risk and vulnerable communities ready to act upon to the warning message?</a:t>
            </a:r>
            <a:endParaRPr sz="1400" dirty="0">
              <a:solidFill>
                <a:schemeClr val="dk1"/>
              </a:solidFill>
            </a:endParaRPr>
          </a:p>
        </p:txBody>
      </p:sp>
      <p:sp>
        <p:nvSpPr>
          <p:cNvPr id="20482" name="Google Shape;161;p31:notes">
            <a:extLst>
              <a:ext uri="{FF2B5EF4-FFF2-40B4-BE49-F238E27FC236}">
                <a16:creationId xmlns:a16="http://schemas.microsoft.com/office/drawing/2014/main" id="{6AD94078-7315-BC45-8AE6-904B852F2DA2}"/>
              </a:ext>
            </a:extLst>
          </p:cNvPr>
          <p:cNvSpPr>
            <a:spLocks noGrp="1" noRot="1" noChangeAspect="1" noTextEdit="1"/>
          </p:cNvSpPr>
          <p:nvPr>
            <p:ph type="sldImg" idx="2"/>
          </p:nvPr>
        </p:nvSpPr>
        <p:spPr>
          <a:custGeom>
            <a:avLst/>
            <a:gdLst>
              <a:gd name="T0" fmla="*/ 0 w 120000"/>
              <a:gd name="T1" fmla="*/ 0 h 120000"/>
              <a:gd name="T2" fmla="*/ 309676800 w 120000"/>
              <a:gd name="T3" fmla="*/ 0 h 120000"/>
              <a:gd name="T4" fmla="*/ 309676800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round/>
            <a:headEnd type="none" w="sm" len="sm"/>
            <a:tailEnd type="none" w="sm" len="sm"/>
          </a:ln>
        </p:spPr>
      </p:sp>
    </p:spTree>
    <p:extLst>
      <p:ext uri="{BB962C8B-B14F-4D97-AF65-F5344CB8AC3E}">
        <p14:creationId xmlns:p14="http://schemas.microsoft.com/office/powerpoint/2010/main" val="25764558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6079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1F43D8-887F-4249-AC0F-B4177B92CF29}"/>
              </a:ext>
            </a:extLst>
          </p:cNvPr>
          <p:cNvSpPr>
            <a:spLocks noGrp="1"/>
          </p:cNvSpPr>
          <p:nvPr>
            <p:ph type="title"/>
          </p:nvPr>
        </p:nvSpPr>
        <p:spPr>
          <a:xfrm>
            <a:off x="838200" y="365125"/>
            <a:ext cx="10515600" cy="1325563"/>
          </a:xfrm>
          <a:prstGeom prst="rect">
            <a:avLst/>
          </a:prstGeom>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endParaRPr lang="en-GB" dirty="0"/>
          </a:p>
        </p:txBody>
      </p:sp>
      <p:sp>
        <p:nvSpPr>
          <p:cNvPr id="5" name="Text Placeholder 4">
            <a:extLst>
              <a:ext uri="{FF2B5EF4-FFF2-40B4-BE49-F238E27FC236}">
                <a16:creationId xmlns:a16="http://schemas.microsoft.com/office/drawing/2014/main" id="{6A5D960C-43B2-4CA9-B698-B9F4C61869C1}"/>
              </a:ext>
            </a:extLst>
          </p:cNvPr>
          <p:cNvSpPr>
            <a:spLocks noGrp="1"/>
          </p:cNvSpPr>
          <p:nvPr>
            <p:ph type="body" sz="quarter" idx="10"/>
          </p:nvPr>
        </p:nvSpPr>
        <p:spPr>
          <a:xfrm>
            <a:off x="2207568" y="1989138"/>
            <a:ext cx="8713787" cy="2735262"/>
          </a:xfrm>
          <a:prstGeom prst="rect">
            <a:avLst/>
          </a:prstGeom>
        </p:spPr>
        <p:txBody>
          <a:bodyPr/>
          <a:lstStyle>
            <a:lvl1pPr>
              <a:defRPr>
                <a:solidFill>
                  <a:srgbClr val="ED1B40"/>
                </a:solidFill>
                <a:latin typeface="Calibri" panose="020F0502020204030204" pitchFamily="34" charset="0"/>
                <a:cs typeface="Calibri" panose="020F0502020204030204" pitchFamily="34" charset="0"/>
              </a:defRPr>
            </a:lvl1pPr>
            <a:lvl2pPr marL="914400" indent="-457200">
              <a:buFont typeface="Calibri" panose="020F0502020204030204" pitchFamily="34" charset="0"/>
              <a:buChar char="›"/>
              <a:defRPr>
                <a:latin typeface="Calibri" panose="020F0502020204030204" pitchFamily="34" charset="0"/>
                <a:cs typeface="Calibri" panose="020F0502020204030204" pitchFamily="34" charset="0"/>
              </a:defRPr>
            </a:lvl2pPr>
            <a:lvl3pPr marL="1257300" indent="-342900">
              <a:buFont typeface="Calibri" panose="020F0502020204030204" pitchFamily="34" charset="0"/>
              <a:buChar char="-"/>
              <a:defRPr>
                <a:solidFill>
                  <a:srgbClr val="9F9FA3"/>
                </a:solidFill>
                <a:latin typeface="Calibri" panose="020F0502020204030204" pitchFamily="34" charset="0"/>
                <a:cs typeface="Calibri" panose="020F0502020204030204" pitchFamily="34" charset="0"/>
              </a:defRPr>
            </a:lvl3pPr>
            <a:lvl4pPr marL="1714500" indent="-342900">
              <a:buFont typeface="Courier New" panose="02070309020205020404" pitchFamily="49" charset="0"/>
              <a:buChar char="o"/>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72890892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C3E02A-A1B9-394E-9D5A-F850164AB89C}"/>
              </a:ext>
            </a:extLst>
          </p:cNvPr>
          <p:cNvSpPr>
            <a:spLocks noGrp="1"/>
          </p:cNvSpPr>
          <p:nvPr>
            <p:ph type="title"/>
          </p:nvPr>
        </p:nvSpPr>
        <p:spPr>
          <a:xfrm>
            <a:off x="838200" y="365125"/>
            <a:ext cx="10515600" cy="1325563"/>
          </a:xfrm>
          <a:prstGeom prst="rect">
            <a:avLst/>
          </a:prstGeom>
        </p:spPr>
        <p:txBody>
          <a:bodyPr/>
          <a:lstStyle/>
          <a:p>
            <a:r>
              <a:rPr lang="nl-NL"/>
              <a:t>Klik om stijl te bewerken</a:t>
            </a:r>
          </a:p>
        </p:txBody>
      </p:sp>
    </p:spTree>
    <p:extLst>
      <p:ext uri="{BB962C8B-B14F-4D97-AF65-F5344CB8AC3E}">
        <p14:creationId xmlns:p14="http://schemas.microsoft.com/office/powerpoint/2010/main" val="729122672"/>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emf"/><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7CA79E-26B1-4F7C-AAF7-4BB8B9242100}"/>
              </a:ext>
            </a:extLst>
          </p:cNvPr>
          <p:cNvSpPr txBox="1"/>
          <p:nvPr/>
        </p:nvSpPr>
        <p:spPr>
          <a:xfrm>
            <a:off x="8688388" y="6511925"/>
            <a:ext cx="3646487" cy="230188"/>
          </a:xfrm>
          <a:prstGeom prst="rect">
            <a:avLst/>
          </a:prstGeom>
          <a:noFill/>
        </p:spPr>
        <p:txBody>
          <a:bodyPr>
            <a:spAutoFit/>
          </a:bodyPr>
          <a:lstStyle>
            <a:lvl1pPr defTabSz="457200" eaLnBrk="0" hangingPunct="0">
              <a:defRPr sz="2400">
                <a:solidFill>
                  <a:schemeClr val="tx1"/>
                </a:solidFill>
                <a:latin typeface="Arial" pitchFamily="34" charset="0"/>
                <a:ea typeface="ＭＳ Ｐゴシック" pitchFamily="34" charset="-128"/>
              </a:defRPr>
            </a:lvl1pPr>
            <a:lvl2pPr marL="742950" indent="-285750" defTabSz="457200" eaLnBrk="0" hangingPunct="0">
              <a:defRPr sz="2400">
                <a:solidFill>
                  <a:schemeClr val="tx1"/>
                </a:solidFill>
                <a:latin typeface="Arial" pitchFamily="34" charset="0"/>
                <a:ea typeface="ＭＳ Ｐゴシック" pitchFamily="34" charset="-128"/>
              </a:defRPr>
            </a:lvl2pPr>
            <a:lvl3pPr marL="1143000" indent="-228600" defTabSz="457200" eaLnBrk="0" hangingPunct="0">
              <a:defRPr sz="2400">
                <a:solidFill>
                  <a:schemeClr val="tx1"/>
                </a:solidFill>
                <a:latin typeface="Arial" pitchFamily="34" charset="0"/>
                <a:ea typeface="ＭＳ Ｐゴシック" pitchFamily="34" charset="-128"/>
              </a:defRPr>
            </a:lvl3pPr>
            <a:lvl4pPr marL="1600200" indent="-228600" defTabSz="457200" eaLnBrk="0" hangingPunct="0">
              <a:defRPr sz="2400">
                <a:solidFill>
                  <a:schemeClr val="tx1"/>
                </a:solidFill>
                <a:latin typeface="Arial" pitchFamily="34" charset="0"/>
                <a:ea typeface="ＭＳ Ｐゴシック" pitchFamily="34" charset="-128"/>
              </a:defRPr>
            </a:lvl4pPr>
            <a:lvl5pPr marL="2057400" indent="-228600" defTabSz="4572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US" sz="900" dirty="0">
                <a:latin typeface="Calibri" panose="020F0502020204030204" pitchFamily="34" charset="0"/>
                <a:ea typeface="MS Mincho" panose="02020609040205080304" pitchFamily="49" charset="-128"/>
                <a:cs typeface="Calibri" panose="020F0502020204030204" pitchFamily="34" charset="0"/>
              </a:rPr>
              <a:t>Climate Training Kit. Module 2a: Early warning early action</a:t>
            </a:r>
          </a:p>
        </p:txBody>
      </p:sp>
      <p:pic>
        <p:nvPicPr>
          <p:cNvPr id="1027" name="Picture 14" descr="cc_koffer.ai">
            <a:extLst>
              <a:ext uri="{FF2B5EF4-FFF2-40B4-BE49-F238E27FC236}">
                <a16:creationId xmlns:a16="http://schemas.microsoft.com/office/drawing/2014/main" id="{3A77753C-A51E-0A4B-9A88-68F37770F965}"/>
              </a:ext>
            </a:extLst>
          </p:cNvPr>
          <p:cNvPicPr>
            <a:picLocks/>
          </p:cNvPicPr>
          <p:nvPr userDrawn="1"/>
        </p:nvPicPr>
        <p:blipFill>
          <a:blip r:embed="rId5" cstate="print">
            <a:extLst>
              <a:ext uri="{28A0092B-C50C-407E-A947-70E740481C1C}">
                <a14:useLocalDpi xmlns:a14="http://schemas.microsoft.com/office/drawing/2010/main"/>
              </a:ext>
            </a:extLst>
          </a:blip>
          <a:srcRect/>
          <a:stretch>
            <a:fillRect/>
          </a:stretch>
        </p:blipFill>
        <p:spPr bwMode="auto">
          <a:xfrm>
            <a:off x="11747500" y="6515100"/>
            <a:ext cx="379413"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2">
            <a:extLst>
              <a:ext uri="{FF2B5EF4-FFF2-40B4-BE49-F238E27FC236}">
                <a16:creationId xmlns:a16="http://schemas.microsoft.com/office/drawing/2014/main" id="{64D68725-B363-0F40-969C-5B8EF92CD4A0}"/>
              </a:ext>
            </a:extLst>
          </p:cNvPr>
          <p:cNvPicPr>
            <a:picLocks noChangeArrowheads="1"/>
          </p:cNvPicPr>
          <p:nvPr userDrawn="1"/>
        </p:nvPicPr>
        <p:blipFill>
          <a:blip r:embed="rId6" cstate="print">
            <a:extLst>
              <a:ext uri="{28A0092B-C50C-407E-A947-70E740481C1C}">
                <a14:useLocalDpi xmlns:a14="http://schemas.microsoft.com/office/drawing/2010/main"/>
              </a:ext>
            </a:extLst>
          </a:blip>
          <a:srcRect/>
          <a:stretch>
            <a:fillRect/>
          </a:stretch>
        </p:blipFill>
        <p:spPr bwMode="auto">
          <a:xfrm>
            <a:off x="4763" y="6313488"/>
            <a:ext cx="1335087"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71268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Line 3">
            <a:extLst>
              <a:ext uri="{FF2B5EF4-FFF2-40B4-BE49-F238E27FC236}">
                <a16:creationId xmlns:a16="http://schemas.microsoft.com/office/drawing/2014/main" id="{ABC52ACA-D87C-A149-8FC9-6B3A2A929C54}"/>
              </a:ext>
            </a:extLst>
          </p:cNvPr>
          <p:cNvSpPr>
            <a:spLocks noChangeShapeType="1"/>
          </p:cNvSpPr>
          <p:nvPr/>
        </p:nvSpPr>
        <p:spPr bwMode="auto">
          <a:xfrm flipV="1">
            <a:off x="809624" y="2780928"/>
            <a:ext cx="8382719" cy="1942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nl-NL"/>
          </a:p>
        </p:txBody>
      </p:sp>
      <p:pic>
        <p:nvPicPr>
          <p:cNvPr id="3074" name="Afbeelding 4">
            <a:extLst>
              <a:ext uri="{FF2B5EF4-FFF2-40B4-BE49-F238E27FC236}">
                <a16:creationId xmlns:a16="http://schemas.microsoft.com/office/drawing/2014/main" id="{8F61F994-12E1-CA4D-B508-3CB0E7A750E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23888" y="2957513"/>
            <a:ext cx="2209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Google Shape;29;p7">
            <a:extLst>
              <a:ext uri="{FF2B5EF4-FFF2-40B4-BE49-F238E27FC236}">
                <a16:creationId xmlns:a16="http://schemas.microsoft.com/office/drawing/2014/main" id="{DE82DD2D-CA5A-DF4F-BF24-48774375469C}"/>
              </a:ext>
            </a:extLst>
          </p:cNvPr>
          <p:cNvSpPr txBox="1">
            <a:spLocks noChangeArrowheads="1"/>
          </p:cNvSpPr>
          <p:nvPr/>
        </p:nvSpPr>
        <p:spPr bwMode="auto">
          <a:xfrm>
            <a:off x="809625" y="1484313"/>
            <a:ext cx="8886825" cy="118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75" tIns="41125" rIns="82275" bIns="41125"/>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nl-NL" sz="3200" b="1" dirty="0">
                <a:solidFill>
                  <a:srgbClr val="000000"/>
                </a:solidFill>
                <a:sym typeface="Arial" panose="020B0604020202020204" pitchFamily="34" charset="0"/>
              </a:rPr>
              <a:t>Early Warning Early Action </a:t>
            </a:r>
          </a:p>
          <a:p>
            <a:r>
              <a:rPr lang="en-US" altLang="nl-NL" sz="3200" b="1" dirty="0">
                <a:solidFill>
                  <a:srgbClr val="000000"/>
                </a:solidFill>
                <a:sym typeface="Arial" panose="020B0604020202020204" pitchFamily="34" charset="0"/>
              </a:rPr>
              <a:t>The steps to make it happen</a:t>
            </a:r>
            <a:endParaRPr lang="nl-NL" altLang="nl-NL" sz="3200" b="1" dirty="0">
              <a:solidFill>
                <a:srgbClr val="000000"/>
              </a:solidFill>
            </a:endParaRPr>
          </a:p>
        </p:txBody>
      </p:sp>
      <p:pic>
        <p:nvPicPr>
          <p:cNvPr id="3076" name="Google Shape;31;p7">
            <a:extLst>
              <a:ext uri="{FF2B5EF4-FFF2-40B4-BE49-F238E27FC236}">
                <a16:creationId xmlns:a16="http://schemas.microsoft.com/office/drawing/2014/main" id="{3CDD7B4C-7848-8B4F-879B-7119913D55B7}"/>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a:ext>
            </a:extLst>
          </a:blip>
          <a:srcRect r="7442"/>
          <a:stretch>
            <a:fillRect/>
          </a:stretch>
        </p:blipFill>
        <p:spPr bwMode="auto">
          <a:xfrm>
            <a:off x="6096000" y="3025775"/>
            <a:ext cx="6048375" cy="315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Google Shape;32;p7">
            <a:extLst>
              <a:ext uri="{FF2B5EF4-FFF2-40B4-BE49-F238E27FC236}">
                <a16:creationId xmlns:a16="http://schemas.microsoft.com/office/drawing/2014/main" id="{F096246D-F42C-2846-9C2E-0D90A5BF720C}"/>
              </a:ext>
            </a:extLst>
          </p:cNvPr>
          <p:cNvSpPr txBox="1">
            <a:spLocks noChangeArrowheads="1"/>
          </p:cNvSpPr>
          <p:nvPr/>
        </p:nvSpPr>
        <p:spPr bwMode="auto">
          <a:xfrm>
            <a:off x="8543925" y="6188075"/>
            <a:ext cx="37719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buClr>
                <a:srgbClr val="000000"/>
              </a:buClr>
              <a:buSzPts val="1200"/>
            </a:pPr>
            <a:r>
              <a:rPr lang="en-US" altLang="nl-NL" sz="1200" b="1">
                <a:solidFill>
                  <a:srgbClr val="000000"/>
                </a:solidFill>
                <a:sym typeface="Arial" panose="020B0604020202020204" pitchFamily="34" charset="0"/>
              </a:rPr>
              <a:t>Mongolia, Early Action for Dzud, February 2018</a:t>
            </a:r>
            <a:endParaRPr lang="nl-NL" altLang="nl-NL" sz="1200" b="1">
              <a:solidFill>
                <a:srgbClr val="000000"/>
              </a:solidFill>
              <a:sym typeface="Arial" panose="020B0604020202020204" pitchFamily="34" charset="0"/>
            </a:endParaRPr>
          </a:p>
        </p:txBody>
      </p:sp>
    </p:spTree>
    <p:extLst>
      <p:ext uri="{BB962C8B-B14F-4D97-AF65-F5344CB8AC3E}">
        <p14:creationId xmlns:p14="http://schemas.microsoft.com/office/powerpoint/2010/main" val="94371303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505" name="Google Shape;175;p21">
            <a:extLst>
              <a:ext uri="{FF2B5EF4-FFF2-40B4-BE49-F238E27FC236}">
                <a16:creationId xmlns:a16="http://schemas.microsoft.com/office/drawing/2014/main" id="{D73D8A3F-B7C1-E847-ACA3-2062932AD437}"/>
              </a:ext>
            </a:extLst>
          </p:cNvPr>
          <p:cNvCxnSpPr>
            <a:cxnSpLocks/>
          </p:cNvCxnSpPr>
          <p:nvPr/>
        </p:nvCxnSpPr>
        <p:spPr bwMode="auto">
          <a:xfrm>
            <a:off x="4460875" y="1062039"/>
            <a:ext cx="7713663" cy="0"/>
          </a:xfrm>
          <a:prstGeom prst="straightConnector1">
            <a:avLst/>
          </a:prstGeom>
          <a:noFill/>
          <a:ln w="28575">
            <a:solidFill>
              <a:srgbClr val="FF0000"/>
            </a:solidFill>
            <a:miter lim="800000"/>
            <a:headEnd type="none" w="sm" len="sm"/>
            <a:tailEnd type="none" w="sm" len="sm"/>
          </a:ln>
          <a:extLst>
            <a:ext uri="{909E8E84-426E-40DD-AFC4-6F175D3DCCD1}">
              <a14:hiddenFill xmlns:a14="http://schemas.microsoft.com/office/drawing/2010/main">
                <a:noFill/>
              </a14:hiddenFill>
            </a:ext>
          </a:extLst>
        </p:spPr>
      </p:cxnSp>
      <p:sp>
        <p:nvSpPr>
          <p:cNvPr id="21506" name="Google Shape;176;p21">
            <a:extLst>
              <a:ext uri="{FF2B5EF4-FFF2-40B4-BE49-F238E27FC236}">
                <a16:creationId xmlns:a16="http://schemas.microsoft.com/office/drawing/2014/main" id="{13310F8F-C291-2C46-A1A1-BE6656E9406F}"/>
              </a:ext>
            </a:extLst>
          </p:cNvPr>
          <p:cNvSpPr txBox="1">
            <a:spLocks noChangeArrowheads="1"/>
          </p:cNvSpPr>
          <p:nvPr/>
        </p:nvSpPr>
        <p:spPr bwMode="auto">
          <a:xfrm>
            <a:off x="4827588" y="174471"/>
            <a:ext cx="7583487"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850" tIns="39425" rIns="78850" bIns="39425"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
                <a:srgbClr val="000000"/>
              </a:buClr>
              <a:buSzPts val="2800"/>
              <a:buFontTx/>
              <a:buNone/>
              <a:tabLst/>
              <a:defRPr/>
            </a:pPr>
            <a:r>
              <a:rPr kumimoji="0" lang="en-US" altLang="nl-NL"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3. Prep</a:t>
            </a:r>
            <a:r>
              <a:rPr kumimoji="0" lang="en-US" altLang="nl-NL"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aredness and </a:t>
            </a:r>
            <a:r>
              <a:rPr lang="en-US" altLang="nl-NL" sz="2800" b="1" dirty="0">
                <a:solidFill>
                  <a:srgbClr val="000000"/>
                </a:solidFill>
                <a:cs typeface="Arial"/>
                <a:sym typeface="Arial" panose="020B0604020202020204" pitchFamily="34" charset="0"/>
              </a:rPr>
              <a:t>r</a:t>
            </a:r>
            <a:r>
              <a:rPr kumimoji="0" lang="en-US" altLang="nl-NL" sz="2800" b="1"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esponse</a:t>
            </a:r>
            <a:r>
              <a:rPr kumimoji="0" lang="en-US" altLang="nl-NL"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 </a:t>
            </a:r>
            <a:r>
              <a:rPr lang="en-US" altLang="nl-NL" sz="2800" b="1" dirty="0">
                <a:solidFill>
                  <a:srgbClr val="000000"/>
                </a:solidFill>
                <a:cs typeface="Arial"/>
                <a:sym typeface="Arial" panose="020B0604020202020204" pitchFamily="34" charset="0"/>
              </a:rPr>
              <a:t>c</a:t>
            </a:r>
            <a:r>
              <a:rPr kumimoji="0" lang="en-US" altLang="nl-NL" sz="2800" b="1"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apacity</a:t>
            </a:r>
            <a:r>
              <a:rPr kumimoji="0" lang="en-US" altLang="nl-NL"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 </a:t>
            </a:r>
            <a:endParaRPr kumimoji="0" lang="nl-NL" altLang="nl-NL"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endParaRPr>
          </a:p>
        </p:txBody>
      </p:sp>
      <p:sp>
        <p:nvSpPr>
          <p:cNvPr id="177" name="Google Shape;177;p21">
            <a:extLst>
              <a:ext uri="{FF2B5EF4-FFF2-40B4-BE49-F238E27FC236}">
                <a16:creationId xmlns:a16="http://schemas.microsoft.com/office/drawing/2014/main" id="{67CF9711-2988-0B40-BFF6-1CC22B3AA90E}"/>
              </a:ext>
            </a:extLst>
          </p:cNvPr>
          <p:cNvSpPr/>
          <p:nvPr/>
        </p:nvSpPr>
        <p:spPr>
          <a:xfrm>
            <a:off x="1781175" y="1484316"/>
            <a:ext cx="7413625" cy="693734"/>
          </a:xfrm>
          <a:prstGeom prst="rect">
            <a:avLst/>
          </a:prstGeom>
          <a:noFill/>
          <a:ln>
            <a:noFill/>
          </a:ln>
        </p:spPr>
        <p:txBody>
          <a:bodyPr spcFirstLastPara="1" lIns="91425" tIns="45700" rIns="91425" bIns="45700"/>
          <a:lstStyle/>
          <a:p>
            <a:pPr marL="0" marR="0" lvl="0" indent="0" algn="l" defTabSz="914400" rtl="0" eaLnBrk="0" fontAlgn="base" latinLnBrk="0" hangingPunct="0">
              <a:lnSpc>
                <a:spcPct val="100000"/>
              </a:lnSpc>
              <a:spcBef>
                <a:spcPts val="0"/>
              </a:spcBef>
              <a:spcAft>
                <a:spcPts val="0"/>
              </a:spcAft>
              <a:buClr>
                <a:srgbClr val="000000"/>
              </a:buClr>
              <a:buSzPts val="1100"/>
              <a:buFontTx/>
              <a:buNone/>
              <a:tabLst/>
              <a:defRPr/>
            </a:pPr>
            <a:r>
              <a:rPr kumimoji="0" lang="en-US" sz="2400" b="1" i="1" u="none" strike="noStrike" kern="1200" cap="none" spc="0" normalizeH="0" baseline="0" noProof="0" dirty="0">
                <a:ln>
                  <a:noFill/>
                </a:ln>
                <a:solidFill>
                  <a:srgbClr val="333333"/>
                </a:solidFill>
                <a:effectLst/>
                <a:uLnTx/>
                <a:uFillTx/>
                <a:latin typeface="Arial" panose="020B0604020202020204" pitchFamily="34" charset="0"/>
                <a:ea typeface="MS PGothic" panose="020B0600070205080204" pitchFamily="34" charset="-128"/>
                <a:cs typeface="Arial"/>
              </a:rPr>
              <a:t>Examples for Response Capacity</a:t>
            </a:r>
            <a:endParaRPr kumimoji="0" sz="2400" b="1" i="1" u="none" strike="noStrike" kern="120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0" fontAlgn="base" latinLnBrk="0" hangingPunct="0">
              <a:lnSpc>
                <a:spcPct val="100000"/>
              </a:lnSpc>
              <a:spcBef>
                <a:spcPts val="0"/>
              </a:spcBef>
              <a:spcAft>
                <a:spcPts val="0"/>
              </a:spcAft>
              <a:buClr>
                <a:srgbClr val="000000"/>
              </a:buClr>
              <a:buSzPts val="1100"/>
              <a:buFontTx/>
              <a:buNone/>
              <a:tabLst/>
              <a:defRPr/>
            </a:pPr>
            <a:endParaRPr kumimoji="0" sz="2400" b="1" i="1" u="none" strike="noStrike" kern="120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0" fontAlgn="base" latinLnBrk="0" hangingPunct="0">
              <a:lnSpc>
                <a:spcPct val="100000"/>
              </a:lnSpc>
              <a:spcBef>
                <a:spcPts val="0"/>
              </a:spcBef>
              <a:spcAft>
                <a:spcPts val="0"/>
              </a:spcAft>
              <a:buClr>
                <a:srgbClr val="000000"/>
              </a:buClr>
              <a:buSzPts val="1100"/>
              <a:buFontTx/>
              <a:buNone/>
              <a:tabLst/>
              <a:defRPr/>
            </a:pPr>
            <a:endParaRPr kumimoji="0" sz="2400" b="1" i="1" u="none" strike="noStrike" kern="120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0" fontAlgn="base" latinLnBrk="0" hangingPunct="0">
              <a:lnSpc>
                <a:spcPct val="100000"/>
              </a:lnSpc>
              <a:spcBef>
                <a:spcPts val="0"/>
              </a:spcBef>
              <a:spcAft>
                <a:spcPts val="0"/>
              </a:spcAft>
              <a:buClr>
                <a:srgbClr val="000000"/>
              </a:buClr>
              <a:buSzPts val="1100"/>
              <a:buFontTx/>
              <a:buNone/>
              <a:tabLst/>
              <a:defRPr/>
            </a:pPr>
            <a:endParaRPr kumimoji="0" sz="2400" b="1" i="1" u="none" strike="noStrike" kern="120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0" fontAlgn="base" latinLnBrk="0" hangingPunct="0">
              <a:lnSpc>
                <a:spcPct val="100000"/>
              </a:lnSpc>
              <a:spcBef>
                <a:spcPts val="0"/>
              </a:spcBef>
              <a:spcAft>
                <a:spcPts val="0"/>
              </a:spcAft>
              <a:buClr>
                <a:srgbClr val="000000"/>
              </a:buClr>
              <a:buSzPts val="1100"/>
              <a:buFontTx/>
              <a:buNone/>
              <a:tabLst/>
              <a:defRPr/>
            </a:pPr>
            <a:endParaRPr kumimoji="0" sz="2400" b="1" i="1" u="none" strike="noStrike" kern="120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0" fontAlgn="base" latinLnBrk="0" hangingPunct="0">
              <a:lnSpc>
                <a:spcPct val="100000"/>
              </a:lnSpc>
              <a:spcBef>
                <a:spcPts val="0"/>
              </a:spcBef>
              <a:spcAft>
                <a:spcPts val="0"/>
              </a:spcAft>
              <a:buClr>
                <a:srgbClr val="000000"/>
              </a:buClr>
              <a:buSzPts val="1100"/>
              <a:buFontTx/>
              <a:buNone/>
              <a:tabLst/>
              <a:defRPr/>
            </a:pPr>
            <a:endParaRPr kumimoji="0" sz="2400" b="1" i="1" u="none" strike="noStrike" kern="120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0" fontAlgn="base" latinLnBrk="0" hangingPunct="0">
              <a:lnSpc>
                <a:spcPct val="100000"/>
              </a:lnSpc>
              <a:spcBef>
                <a:spcPts val="0"/>
              </a:spcBef>
              <a:spcAft>
                <a:spcPts val="0"/>
              </a:spcAft>
              <a:buClr>
                <a:srgbClr val="000000"/>
              </a:buClr>
              <a:buSzPts val="1100"/>
              <a:buFontTx/>
              <a:buNone/>
              <a:tabLst/>
              <a:defRPr/>
            </a:pPr>
            <a:endParaRPr kumimoji="0" sz="2400" b="1" i="1" u="none" strike="noStrike" kern="120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0" fontAlgn="base" latinLnBrk="0" hangingPunct="0">
              <a:lnSpc>
                <a:spcPct val="100000"/>
              </a:lnSpc>
              <a:spcBef>
                <a:spcPts val="0"/>
              </a:spcBef>
              <a:spcAft>
                <a:spcPts val="0"/>
              </a:spcAft>
              <a:buClr>
                <a:srgbClr val="000000"/>
              </a:buClr>
              <a:buSzPts val="1100"/>
              <a:buFontTx/>
              <a:buNone/>
              <a:tabLst/>
              <a:defRPr/>
            </a:pPr>
            <a:endParaRPr kumimoji="0" sz="2400" b="1" i="1" u="none" strike="noStrike" kern="120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0" fontAlgn="base" latinLnBrk="0" hangingPunct="0">
              <a:lnSpc>
                <a:spcPct val="100000"/>
              </a:lnSpc>
              <a:spcBef>
                <a:spcPts val="0"/>
              </a:spcBef>
              <a:spcAft>
                <a:spcPts val="0"/>
              </a:spcAft>
              <a:buClr>
                <a:srgbClr val="000000"/>
              </a:buClr>
              <a:buSzPts val="1100"/>
              <a:buFontTx/>
              <a:buNone/>
              <a:tabLst/>
              <a:defRPr/>
            </a:pPr>
            <a:endParaRPr kumimoji="0" sz="2400" b="1" i="1" u="none" strike="noStrike" kern="120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0" fontAlgn="base" latinLnBrk="0" hangingPunct="0">
              <a:lnSpc>
                <a:spcPct val="100000"/>
              </a:lnSpc>
              <a:spcBef>
                <a:spcPts val="0"/>
              </a:spcBef>
              <a:spcAft>
                <a:spcPts val="0"/>
              </a:spcAft>
              <a:buClr>
                <a:srgbClr val="000000"/>
              </a:buClr>
              <a:buSzPts val="1400"/>
              <a:buFontTx/>
              <a:buNone/>
              <a:tabLst/>
              <a:defRPr/>
            </a:pPr>
            <a:endParaRPr kumimoji="0" sz="2400" b="1" i="1" u="none" strike="noStrike" kern="1200" cap="none" spc="0" normalizeH="0" baseline="0" noProof="0" dirty="0">
              <a:ln>
                <a:noFill/>
              </a:ln>
              <a:solidFill>
                <a:srgbClr val="333333"/>
              </a:solidFill>
              <a:effectLst/>
              <a:uLnTx/>
              <a:uFillTx/>
              <a:latin typeface="Arial"/>
              <a:ea typeface="Arial"/>
              <a:cs typeface="Arial"/>
              <a:sym typeface="Arial"/>
            </a:endParaRPr>
          </a:p>
          <a:p>
            <a:pPr marL="0" marR="0" lvl="0" indent="0" algn="l" defTabSz="914400" rtl="0" eaLnBrk="0" fontAlgn="base" latinLnBrk="0" hangingPunct="0">
              <a:lnSpc>
                <a:spcPct val="100000"/>
              </a:lnSpc>
              <a:spcBef>
                <a:spcPts val="0"/>
              </a:spcBef>
              <a:spcAft>
                <a:spcPts val="0"/>
              </a:spcAft>
              <a:buClr>
                <a:srgbClr val="000000"/>
              </a:buClr>
              <a:buSzPts val="1400"/>
              <a:buFontTx/>
              <a:buNone/>
              <a:tabLst/>
              <a:defRPr/>
            </a:pPr>
            <a:endParaRPr kumimoji="0" sz="2400" b="0" i="0" u="none" strike="noStrike" kern="1200" cap="none" spc="0" normalizeH="0" baseline="0" noProof="0" dirty="0">
              <a:ln>
                <a:noFill/>
              </a:ln>
              <a:solidFill>
                <a:srgbClr val="333333"/>
              </a:solidFill>
              <a:effectLst/>
              <a:uLnTx/>
              <a:uFillTx/>
              <a:latin typeface="Arial"/>
              <a:ea typeface="Arial"/>
              <a:cs typeface="Arial"/>
              <a:sym typeface="Arial"/>
            </a:endParaRPr>
          </a:p>
          <a:p>
            <a:pPr marL="0" marR="0" lvl="0" indent="0" algn="l" defTabSz="914400" rtl="0" eaLnBrk="0" fontAlgn="base" latinLnBrk="0" hangingPunct="0">
              <a:lnSpc>
                <a:spcPct val="100000"/>
              </a:lnSpc>
              <a:spcBef>
                <a:spcPts val="0"/>
              </a:spcBef>
              <a:spcAft>
                <a:spcPts val="0"/>
              </a:spcAft>
              <a:buClr>
                <a:srgbClr val="000000"/>
              </a:buClr>
              <a:buSzPts val="1400"/>
              <a:buFontTx/>
              <a:buNone/>
              <a:tabLst/>
              <a:defRPr/>
            </a:pPr>
            <a:endParaRPr kumimoji="0" sz="2400" b="0" i="0" u="none" strike="noStrike" kern="1200" cap="none" spc="0" normalizeH="0" baseline="0" noProof="0" dirty="0">
              <a:ln>
                <a:noFill/>
              </a:ln>
              <a:solidFill>
                <a:srgbClr val="333333"/>
              </a:solidFill>
              <a:effectLst/>
              <a:uLnTx/>
              <a:uFillTx/>
              <a:latin typeface="Arial"/>
              <a:ea typeface="Arial"/>
              <a:cs typeface="Arial"/>
              <a:sym typeface="Arial"/>
            </a:endParaRPr>
          </a:p>
          <a:p>
            <a:pPr marL="0" marR="0" lvl="0" indent="0" algn="l" defTabSz="914400" rtl="0" eaLnBrk="0" fontAlgn="base" latinLnBrk="0" hangingPunct="0">
              <a:lnSpc>
                <a:spcPct val="100000"/>
              </a:lnSpc>
              <a:spcBef>
                <a:spcPts val="0"/>
              </a:spcBef>
              <a:spcAft>
                <a:spcPts val="0"/>
              </a:spcAft>
              <a:buClr>
                <a:srgbClr val="000000"/>
              </a:buClr>
              <a:buSzPts val="1400"/>
              <a:buFontTx/>
              <a:buNone/>
              <a:tabLst/>
              <a:defRPr/>
            </a:pPr>
            <a:endParaRPr kumimoji="0" sz="2400" b="0" i="0" u="none" strike="noStrike" kern="1200" cap="none" spc="0" normalizeH="0" baseline="0" noProof="0" dirty="0">
              <a:ln>
                <a:noFill/>
              </a:ln>
              <a:solidFill>
                <a:srgbClr val="000000"/>
              </a:solidFill>
              <a:effectLst/>
              <a:uLnTx/>
              <a:uFillTx/>
              <a:latin typeface="Arial"/>
              <a:ea typeface="Arial"/>
              <a:cs typeface="Arial"/>
              <a:sym typeface="Arial"/>
            </a:endParaRPr>
          </a:p>
          <a:p>
            <a:pPr marL="285750" marR="0" lvl="0" indent="-196850" algn="l" defTabSz="914400" rtl="0" eaLnBrk="0" fontAlgn="base" latinLnBrk="0" hangingPunct="0">
              <a:lnSpc>
                <a:spcPct val="100000"/>
              </a:lnSpc>
              <a:spcBef>
                <a:spcPts val="0"/>
              </a:spcBef>
              <a:spcAft>
                <a:spcPts val="0"/>
              </a:spcAft>
              <a:buClr>
                <a:srgbClr val="000000"/>
              </a:buClr>
              <a:buSzPts val="1400"/>
              <a:buFontTx/>
              <a:buNone/>
              <a:tabLst/>
              <a:defRPr/>
            </a:pPr>
            <a:endParaRPr kumimoji="0" sz="2400" b="0" i="0" u="none" strike="noStrike" kern="120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0" fontAlgn="base" latinLnBrk="0" hangingPunct="0">
              <a:lnSpc>
                <a:spcPct val="100000"/>
              </a:lnSpc>
              <a:spcBef>
                <a:spcPts val="0"/>
              </a:spcBef>
              <a:spcAft>
                <a:spcPts val="0"/>
              </a:spcAft>
              <a:buClr>
                <a:srgbClr val="000000"/>
              </a:buClr>
              <a:buSzPts val="1400"/>
              <a:buFontTx/>
              <a:buNone/>
              <a:tabLst/>
              <a:defRPr/>
            </a:pPr>
            <a:br>
              <a:rPr kumimoji="0" lang="en-US" sz="2400" b="0" i="0" u="none" strike="noStrike" kern="1200" cap="none" spc="0" normalizeH="0" baseline="0" noProof="0" dirty="0">
                <a:ln>
                  <a:noFill/>
                </a:ln>
                <a:solidFill>
                  <a:srgbClr val="000000"/>
                </a:solidFill>
                <a:effectLst/>
                <a:uLnTx/>
                <a:uFillTx/>
                <a:latin typeface="Arial"/>
                <a:ea typeface="Arial"/>
                <a:cs typeface="Arial"/>
                <a:sym typeface="Arial"/>
              </a:rPr>
            </a:br>
            <a:endParaRPr kumimoji="0" sz="2400" b="0" i="0" u="none" strike="noStrike" kern="1200" cap="none" spc="0" normalizeH="0" baseline="0" noProof="0" dirty="0">
              <a:ln>
                <a:noFill/>
              </a:ln>
              <a:solidFill>
                <a:srgbClr val="333333"/>
              </a:solidFill>
              <a:effectLst/>
              <a:uLnTx/>
              <a:uFillTx/>
              <a:latin typeface="Arial"/>
              <a:ea typeface="Arial"/>
              <a:cs typeface="Arial"/>
              <a:sym typeface="Arial"/>
            </a:endParaRPr>
          </a:p>
          <a:p>
            <a:pPr marL="0" marR="0" lvl="0" indent="0" algn="l" defTabSz="914400" rtl="0" eaLnBrk="0" fontAlgn="base" latinLnBrk="0" hangingPunct="0">
              <a:lnSpc>
                <a:spcPct val="100000"/>
              </a:lnSpc>
              <a:spcBef>
                <a:spcPts val="0"/>
              </a:spcBef>
              <a:spcAft>
                <a:spcPts val="0"/>
              </a:spcAft>
              <a:buClr>
                <a:srgbClr val="000000"/>
              </a:buClr>
              <a:buSzPts val="1400"/>
              <a:buFontTx/>
              <a:buNone/>
              <a:tabLst/>
              <a:defRPr/>
            </a:pPr>
            <a:endParaRPr kumimoji="0" sz="2400" b="0" i="0" u="none" strike="noStrike" kern="1200" cap="none" spc="0" normalizeH="0" baseline="0" noProof="0" dirty="0">
              <a:ln>
                <a:noFill/>
              </a:ln>
              <a:solidFill>
                <a:srgbClr val="333333"/>
              </a:solidFill>
              <a:effectLst/>
              <a:uLnTx/>
              <a:uFillTx/>
              <a:latin typeface="Arial"/>
              <a:ea typeface="Arial"/>
              <a:cs typeface="Arial"/>
              <a:sym typeface="Arial"/>
            </a:endParaRPr>
          </a:p>
          <a:p>
            <a:pPr marL="0" marR="0" lvl="0" indent="0" algn="l" defTabSz="914400" rtl="0" eaLnBrk="0" fontAlgn="base" latinLnBrk="0" hangingPunct="0">
              <a:lnSpc>
                <a:spcPct val="100000"/>
              </a:lnSpc>
              <a:spcBef>
                <a:spcPts val="0"/>
              </a:spcBef>
              <a:spcAft>
                <a:spcPts val="0"/>
              </a:spcAft>
              <a:buClr>
                <a:srgbClr val="000000"/>
              </a:buClr>
              <a:buSzPts val="1400"/>
              <a:buFontTx/>
              <a:buNone/>
              <a:tabLst/>
              <a:defRPr/>
            </a:pPr>
            <a:endParaRPr kumimoji="0" sz="2400" b="0" i="0" u="none" strike="noStrike" kern="1200" cap="none" spc="0" normalizeH="0" baseline="0" noProof="0" dirty="0">
              <a:ln>
                <a:noFill/>
              </a:ln>
              <a:solidFill>
                <a:srgbClr val="333333"/>
              </a:solidFill>
              <a:effectLst/>
              <a:uLnTx/>
              <a:uFillTx/>
              <a:latin typeface="Arial"/>
              <a:ea typeface="Arial"/>
              <a:cs typeface="Arial"/>
              <a:sym typeface="Arial"/>
            </a:endParaRPr>
          </a:p>
          <a:p>
            <a:pPr marL="0" marR="0" lvl="0" indent="0" algn="l" defTabSz="914400" rtl="0" eaLnBrk="0" fontAlgn="base" latinLnBrk="0" hangingPunct="0">
              <a:lnSpc>
                <a:spcPct val="100000"/>
              </a:lnSpc>
              <a:spcBef>
                <a:spcPts val="0"/>
              </a:spcBef>
              <a:spcAft>
                <a:spcPts val="0"/>
              </a:spcAft>
              <a:buClr>
                <a:srgbClr val="000000"/>
              </a:buClr>
              <a:buSzPts val="1400"/>
              <a:buFontTx/>
              <a:buNone/>
              <a:tabLst/>
              <a:defRPr/>
            </a:pPr>
            <a:endParaRPr kumimoji="0" sz="2400" b="0" i="0" u="none" strike="noStrike" kern="1200" cap="none" spc="0" normalizeH="0" baseline="0" noProof="0" dirty="0">
              <a:ln>
                <a:noFill/>
              </a:ln>
              <a:solidFill>
                <a:srgbClr val="333333"/>
              </a:solidFill>
              <a:effectLst/>
              <a:uLnTx/>
              <a:uFillTx/>
              <a:latin typeface="Arial"/>
              <a:ea typeface="Arial"/>
              <a:cs typeface="Arial"/>
              <a:sym typeface="Arial"/>
            </a:endParaRPr>
          </a:p>
        </p:txBody>
      </p:sp>
      <p:sp>
        <p:nvSpPr>
          <p:cNvPr id="21508" name="Google Shape;178;p21">
            <a:extLst>
              <a:ext uri="{FF2B5EF4-FFF2-40B4-BE49-F238E27FC236}">
                <a16:creationId xmlns:a16="http://schemas.microsoft.com/office/drawing/2014/main" id="{8F98AA58-C944-E24D-A01C-82601FF79DFE}"/>
              </a:ext>
            </a:extLst>
          </p:cNvPr>
          <p:cNvSpPr txBox="1">
            <a:spLocks noChangeArrowheads="1"/>
          </p:cNvSpPr>
          <p:nvPr/>
        </p:nvSpPr>
        <p:spPr bwMode="auto">
          <a:xfrm>
            <a:off x="7199313" y="5208588"/>
            <a:ext cx="32670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
                <a:srgbClr val="000000"/>
              </a:buClr>
              <a:buSzPts val="1400"/>
              <a:buFontTx/>
              <a:buNone/>
              <a:tabLst/>
              <a:defRPr/>
            </a:pPr>
            <a:r>
              <a:rPr kumimoji="0" lang="en-US" altLang="nl-NL" sz="1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a:sym typeface="Arial" panose="020B0604020202020204" pitchFamily="34" charset="0"/>
              </a:rPr>
              <a:t>Togo Red Cross, 2017. Early Action plans activated based on warning information</a:t>
            </a:r>
            <a:endParaRPr kumimoji="0" lang="nl-NL" altLang="nl-NL" sz="1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a:sym typeface="Arial" panose="020B0604020202020204" pitchFamily="34" charset="0"/>
            </a:endParaRPr>
          </a:p>
        </p:txBody>
      </p:sp>
      <p:sp>
        <p:nvSpPr>
          <p:cNvPr id="179" name="Google Shape;179;p21">
            <a:extLst>
              <a:ext uri="{FF2B5EF4-FFF2-40B4-BE49-F238E27FC236}">
                <a16:creationId xmlns:a16="http://schemas.microsoft.com/office/drawing/2014/main" id="{4D17AB6C-1D23-0242-8D74-50E9FD355482}"/>
              </a:ext>
            </a:extLst>
          </p:cNvPr>
          <p:cNvSpPr/>
          <p:nvPr/>
        </p:nvSpPr>
        <p:spPr>
          <a:xfrm>
            <a:off x="1216025" y="3786978"/>
            <a:ext cx="2107038" cy="3173412"/>
          </a:xfrm>
          <a:prstGeom prst="rect">
            <a:avLst/>
          </a:prstGeom>
          <a:noFill/>
          <a:ln>
            <a:noFill/>
          </a:ln>
        </p:spPr>
        <p:txBody>
          <a:bodyPr spcFirstLastPara="1" lIns="91425" tIns="45700" rIns="91425" bIns="45700"/>
          <a:lstStyle/>
          <a:p>
            <a:pPr marL="0" marR="0" lvl="0" indent="0" algn="l" defTabSz="914400" rtl="0" eaLnBrk="0" fontAlgn="base" latinLnBrk="0" hangingPunct="0">
              <a:lnSpc>
                <a:spcPct val="100000"/>
              </a:lnSpc>
              <a:spcBef>
                <a:spcPts val="0"/>
              </a:spcBef>
              <a:spcAft>
                <a:spcPts val="0"/>
              </a:spcAft>
              <a:buClr>
                <a:srgbClr val="000000"/>
              </a:buClr>
              <a:buSzPts val="1100"/>
              <a:buFontTx/>
              <a:buNone/>
              <a:tabLst/>
              <a:defRPr/>
            </a:pPr>
            <a:r>
              <a:rPr kumimoji="0" lang="en-US" sz="2000" b="1" i="1" u="none" strike="noStrike" kern="1200" cap="none" spc="0" normalizeH="0" baseline="0" noProof="0" dirty="0">
                <a:ln>
                  <a:noFill/>
                </a:ln>
                <a:solidFill>
                  <a:srgbClr val="333333"/>
                </a:solidFill>
                <a:effectLst/>
                <a:uLnTx/>
                <a:uFillTx/>
                <a:latin typeface="Arial" panose="020B0604020202020204" pitchFamily="34" charset="0"/>
                <a:ea typeface="MS PGothic" panose="020B0600070205080204" pitchFamily="34" charset="-128"/>
                <a:cs typeface="Arial"/>
              </a:rPr>
              <a:t>Actions that aim at prevent and mitigate:</a:t>
            </a:r>
            <a:r>
              <a:rPr kumimoji="0" lang="en-US" sz="2000" b="0" i="1" u="none" strike="noStrike" kern="1200" cap="none" spc="0" normalizeH="0" baseline="0" noProof="0" dirty="0">
                <a:ln>
                  <a:noFill/>
                </a:ln>
                <a:solidFill>
                  <a:srgbClr val="333333"/>
                </a:solidFill>
                <a:effectLst/>
                <a:uLnTx/>
                <a:uFillTx/>
                <a:latin typeface="Arial" panose="020B0604020202020204" pitchFamily="34" charset="0"/>
                <a:ea typeface="MS PGothic" panose="020B0600070205080204" pitchFamily="34" charset="-128"/>
                <a:cs typeface="Arial"/>
              </a:rPr>
              <a:t> e.g. vaccinations, clearing drainage, early harvest, evacuation.  </a:t>
            </a:r>
            <a:endParaRPr kumimoji="0" sz="20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a:p>
            <a:pPr marL="0" marR="0" lvl="0" indent="0" algn="ctr" defTabSz="914400" rtl="0" eaLnBrk="0" fontAlgn="base" latinLnBrk="0" hangingPunct="0">
              <a:lnSpc>
                <a:spcPct val="100000"/>
              </a:lnSpc>
              <a:spcBef>
                <a:spcPts val="0"/>
              </a:spcBef>
              <a:spcAft>
                <a:spcPts val="0"/>
              </a:spcAft>
              <a:buClr>
                <a:srgbClr val="000000"/>
              </a:buClr>
              <a:buSzPts val="1100"/>
              <a:buFontTx/>
              <a:buNone/>
              <a:tabLst/>
              <a:defRPr/>
            </a:pPr>
            <a:endParaRPr kumimoji="0" sz="20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a:p>
            <a:pPr marL="457200" marR="0" lvl="0" indent="0" algn="l" defTabSz="914400" rtl="0" eaLnBrk="0" fontAlgn="base" latinLnBrk="0" hangingPunct="0">
              <a:lnSpc>
                <a:spcPct val="100000"/>
              </a:lnSpc>
              <a:spcBef>
                <a:spcPts val="0"/>
              </a:spcBef>
              <a:spcAft>
                <a:spcPts val="0"/>
              </a:spcAft>
              <a:buClr>
                <a:srgbClr val="000000"/>
              </a:buClr>
              <a:buSzPts val="1400"/>
              <a:buFontTx/>
              <a:buNone/>
              <a:tabLst/>
              <a:defRPr/>
            </a:pPr>
            <a:endParaRPr kumimoji="0"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a:p>
            <a:pPr marL="0" marR="0" lvl="0" indent="0" algn="ctr" defTabSz="914400" rtl="0" eaLnBrk="0" fontAlgn="base" latinLnBrk="0" hangingPunct="0">
              <a:lnSpc>
                <a:spcPct val="100000"/>
              </a:lnSpc>
              <a:spcBef>
                <a:spcPts val="0"/>
              </a:spcBef>
              <a:spcAft>
                <a:spcPts val="0"/>
              </a:spcAft>
              <a:buClr>
                <a:srgbClr val="000000"/>
              </a:buClr>
              <a:buSzPts val="1100"/>
              <a:buFontTx/>
              <a:buNone/>
              <a:tabLst/>
              <a:defRPr/>
            </a:pPr>
            <a:endParaRPr kumimoji="0" sz="20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a:p>
            <a:pPr marL="0" marR="0" lvl="0" indent="0" algn="ctr" defTabSz="914400" rtl="0" eaLnBrk="0" fontAlgn="base" latinLnBrk="0" hangingPunct="0">
              <a:lnSpc>
                <a:spcPct val="100000"/>
              </a:lnSpc>
              <a:spcBef>
                <a:spcPts val="0"/>
              </a:spcBef>
              <a:spcAft>
                <a:spcPts val="0"/>
              </a:spcAft>
              <a:buClr>
                <a:srgbClr val="000000"/>
              </a:buClr>
              <a:buSzPts val="1100"/>
              <a:buFontTx/>
              <a:buNone/>
              <a:tabLst/>
              <a:defRPr/>
            </a:pPr>
            <a:endParaRPr kumimoji="0" sz="20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a:p>
            <a:pPr marL="0" marR="0" lvl="0" indent="0" algn="ctr" defTabSz="914400" rtl="0" eaLnBrk="0" fontAlgn="base" latinLnBrk="0" hangingPunct="0">
              <a:lnSpc>
                <a:spcPct val="100000"/>
              </a:lnSpc>
              <a:spcBef>
                <a:spcPts val="0"/>
              </a:spcBef>
              <a:spcAft>
                <a:spcPts val="0"/>
              </a:spcAft>
              <a:buClr>
                <a:srgbClr val="000000"/>
              </a:buClr>
              <a:buSzPts val="1100"/>
              <a:buFontTx/>
              <a:buNone/>
              <a:tabLst/>
              <a:defRPr/>
            </a:pPr>
            <a:endParaRPr kumimoji="0" sz="20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a:p>
            <a:pPr marL="0" marR="0" lvl="0" indent="0" algn="ctr" defTabSz="914400" rtl="0" eaLnBrk="0" fontAlgn="base" latinLnBrk="0" hangingPunct="0">
              <a:lnSpc>
                <a:spcPct val="100000"/>
              </a:lnSpc>
              <a:spcBef>
                <a:spcPts val="0"/>
              </a:spcBef>
              <a:spcAft>
                <a:spcPts val="0"/>
              </a:spcAft>
              <a:buClr>
                <a:srgbClr val="000000"/>
              </a:buClr>
              <a:buSzPts val="1100"/>
              <a:buFontTx/>
              <a:buNone/>
              <a:tabLst/>
              <a:defRPr/>
            </a:pPr>
            <a:endParaRPr kumimoji="0" sz="20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a:p>
            <a:pPr marL="0" marR="0" lvl="0" indent="0" algn="ctr" defTabSz="914400" rtl="0" eaLnBrk="0" fontAlgn="base" latinLnBrk="0" hangingPunct="0">
              <a:lnSpc>
                <a:spcPct val="100000"/>
              </a:lnSpc>
              <a:spcBef>
                <a:spcPts val="0"/>
              </a:spcBef>
              <a:spcAft>
                <a:spcPts val="0"/>
              </a:spcAft>
              <a:buClr>
                <a:srgbClr val="000000"/>
              </a:buClr>
              <a:buSzPts val="1100"/>
              <a:buFontTx/>
              <a:buNone/>
              <a:tabLst/>
              <a:defRPr/>
            </a:pPr>
            <a:endParaRPr kumimoji="0" sz="20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a:p>
            <a:pPr marL="0" marR="0" lvl="0" indent="0" algn="ctr" defTabSz="914400" rtl="0" eaLnBrk="0" fontAlgn="base" latinLnBrk="0" hangingPunct="0">
              <a:lnSpc>
                <a:spcPct val="100000"/>
              </a:lnSpc>
              <a:spcBef>
                <a:spcPts val="0"/>
              </a:spcBef>
              <a:spcAft>
                <a:spcPts val="0"/>
              </a:spcAft>
              <a:buClr>
                <a:srgbClr val="000000"/>
              </a:buClr>
              <a:buSzPts val="1100"/>
              <a:buFontTx/>
              <a:buNone/>
              <a:tabLst/>
              <a:defRPr/>
            </a:pPr>
            <a:endParaRPr kumimoji="0" sz="20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a:p>
            <a:pPr marL="0" marR="0" lvl="0" indent="0" algn="ctr" defTabSz="914400" rtl="0" eaLnBrk="0" fontAlgn="base" latinLnBrk="0" hangingPunct="0">
              <a:lnSpc>
                <a:spcPct val="100000"/>
              </a:lnSpc>
              <a:spcBef>
                <a:spcPts val="0"/>
              </a:spcBef>
              <a:spcAft>
                <a:spcPts val="0"/>
              </a:spcAft>
              <a:buClr>
                <a:srgbClr val="000000"/>
              </a:buClr>
              <a:buSzPts val="1100"/>
              <a:buFontTx/>
              <a:buNone/>
              <a:tabLst/>
              <a:defRPr/>
            </a:pPr>
            <a:endParaRPr kumimoji="0" sz="20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a:p>
            <a:pPr marL="0" marR="0" lvl="0" indent="0" algn="ctr" defTabSz="914400" rtl="0" eaLnBrk="0" fontAlgn="base" latinLnBrk="0" hangingPunct="0">
              <a:lnSpc>
                <a:spcPct val="100000"/>
              </a:lnSpc>
              <a:spcBef>
                <a:spcPts val="0"/>
              </a:spcBef>
              <a:spcAft>
                <a:spcPts val="0"/>
              </a:spcAft>
              <a:buClr>
                <a:srgbClr val="000000"/>
              </a:buClr>
              <a:buSzPts val="1100"/>
              <a:buFontTx/>
              <a:buNone/>
              <a:tabLst/>
              <a:defRPr/>
            </a:pPr>
            <a:endParaRPr kumimoji="0" sz="20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a:p>
            <a:pPr marL="0" marR="0" lvl="0" indent="0" algn="ctr" defTabSz="914400" rtl="0" eaLnBrk="0" fontAlgn="base" latinLnBrk="0" hangingPunct="0">
              <a:lnSpc>
                <a:spcPct val="100000"/>
              </a:lnSpc>
              <a:spcBef>
                <a:spcPts val="0"/>
              </a:spcBef>
              <a:spcAft>
                <a:spcPts val="0"/>
              </a:spcAft>
              <a:buClr>
                <a:srgbClr val="000000"/>
              </a:buClr>
              <a:buSzPts val="1100"/>
              <a:buFontTx/>
              <a:buNone/>
              <a:tabLst/>
              <a:defRPr/>
            </a:pPr>
            <a:endParaRPr kumimoji="0" sz="20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a:p>
            <a:pPr marL="0" marR="0" lvl="0" indent="0" algn="ctr" defTabSz="914400" rtl="0" eaLnBrk="0" fontAlgn="base" latinLnBrk="0" hangingPunct="0">
              <a:lnSpc>
                <a:spcPct val="100000"/>
              </a:lnSpc>
              <a:spcBef>
                <a:spcPts val="0"/>
              </a:spcBef>
              <a:spcAft>
                <a:spcPts val="0"/>
              </a:spcAft>
              <a:buClr>
                <a:srgbClr val="000000"/>
              </a:buClr>
              <a:buSzPts val="1100"/>
              <a:buFontTx/>
              <a:buNone/>
              <a:tabLst/>
              <a:defRPr/>
            </a:pPr>
            <a:endParaRPr kumimoji="0" sz="20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a:p>
            <a:pPr marL="0" marR="0" lvl="0" indent="0" algn="l" defTabSz="914400" rtl="0" eaLnBrk="0" fontAlgn="base" latinLnBrk="0" hangingPunct="0">
              <a:lnSpc>
                <a:spcPct val="100000"/>
              </a:lnSpc>
              <a:spcBef>
                <a:spcPts val="0"/>
              </a:spcBef>
              <a:spcAft>
                <a:spcPts val="0"/>
              </a:spcAft>
              <a:buClr>
                <a:srgbClr val="000000"/>
              </a:buClr>
              <a:buSzPts val="1400"/>
              <a:buFontTx/>
              <a:buNone/>
              <a:tabLst/>
              <a:defRPr/>
            </a:pPr>
            <a:endParaRPr kumimoji="0" sz="2000" b="0" i="1" u="none" strike="noStrike" kern="1200" cap="none" spc="0" normalizeH="0" baseline="0" noProof="0" dirty="0">
              <a:ln>
                <a:noFill/>
              </a:ln>
              <a:solidFill>
                <a:srgbClr val="333333"/>
              </a:solidFill>
              <a:effectLst/>
              <a:uLnTx/>
              <a:uFillTx/>
              <a:latin typeface="Arial" panose="020B0604020202020204" pitchFamily="34" charset="0"/>
              <a:ea typeface="MS PGothic" panose="020B0600070205080204" pitchFamily="34" charset="-128"/>
              <a:cs typeface="Arial"/>
            </a:endParaRPr>
          </a:p>
          <a:p>
            <a:pPr marL="0" marR="0" lvl="0" indent="0" algn="l" defTabSz="914400" rtl="0" eaLnBrk="0" fontAlgn="base" latinLnBrk="0" hangingPunct="0">
              <a:lnSpc>
                <a:spcPct val="100000"/>
              </a:lnSpc>
              <a:spcBef>
                <a:spcPts val="0"/>
              </a:spcBef>
              <a:spcAft>
                <a:spcPts val="0"/>
              </a:spcAft>
              <a:buClr>
                <a:srgbClr val="000000"/>
              </a:buClr>
              <a:buSzPts val="1400"/>
              <a:buFontTx/>
              <a:buNone/>
              <a:tabLst/>
              <a:defRPr/>
            </a:pPr>
            <a:endParaRPr kumimoji="0" sz="2000" b="0" i="0" u="none" strike="noStrike" kern="1200" cap="none" spc="0" normalizeH="0" baseline="0" noProof="0" dirty="0">
              <a:ln>
                <a:noFill/>
              </a:ln>
              <a:solidFill>
                <a:srgbClr val="333333"/>
              </a:solidFill>
              <a:effectLst/>
              <a:uLnTx/>
              <a:uFillTx/>
              <a:latin typeface="Arial" panose="020B0604020202020204" pitchFamily="34" charset="0"/>
              <a:ea typeface="MS PGothic" panose="020B0600070205080204" pitchFamily="34" charset="-128"/>
              <a:cs typeface="Arial"/>
            </a:endParaRPr>
          </a:p>
          <a:p>
            <a:pPr marL="0" marR="0" lvl="0" indent="0" algn="l" defTabSz="914400" rtl="0" eaLnBrk="0" fontAlgn="base" latinLnBrk="0" hangingPunct="0">
              <a:lnSpc>
                <a:spcPct val="100000"/>
              </a:lnSpc>
              <a:spcBef>
                <a:spcPts val="0"/>
              </a:spcBef>
              <a:spcAft>
                <a:spcPts val="0"/>
              </a:spcAft>
              <a:buClr>
                <a:srgbClr val="000000"/>
              </a:buClr>
              <a:buSzPts val="1400"/>
              <a:buFontTx/>
              <a:buNone/>
              <a:tabLst/>
              <a:defRPr/>
            </a:pPr>
            <a:endParaRPr kumimoji="0" sz="2000" b="0" i="0" u="none" strike="noStrike" kern="1200" cap="none" spc="0" normalizeH="0" baseline="0" noProof="0" dirty="0">
              <a:ln>
                <a:noFill/>
              </a:ln>
              <a:solidFill>
                <a:srgbClr val="333333"/>
              </a:solidFill>
              <a:effectLst/>
              <a:uLnTx/>
              <a:uFillTx/>
              <a:latin typeface="Arial" panose="020B0604020202020204" pitchFamily="34" charset="0"/>
              <a:ea typeface="MS PGothic" panose="020B0600070205080204" pitchFamily="34" charset="-128"/>
              <a:cs typeface="Arial"/>
            </a:endParaRPr>
          </a:p>
          <a:p>
            <a:pPr marL="0" marR="0" lvl="0" indent="0" algn="l" defTabSz="914400" rtl="0" eaLnBrk="0" fontAlgn="base" latinLnBrk="0" hangingPunct="0">
              <a:lnSpc>
                <a:spcPct val="100000"/>
              </a:lnSpc>
              <a:spcBef>
                <a:spcPts val="0"/>
              </a:spcBef>
              <a:spcAft>
                <a:spcPts val="0"/>
              </a:spcAft>
              <a:buClr>
                <a:srgbClr val="000000"/>
              </a:buClr>
              <a:buSzPts val="1400"/>
              <a:buFontTx/>
              <a:buNone/>
              <a:tabLst/>
              <a:defRPr/>
            </a:pPr>
            <a:endParaRPr kumimoji="0"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a:p>
            <a:pPr marL="285750" marR="0" lvl="0" indent="-196850" algn="l" defTabSz="914400" rtl="0" eaLnBrk="0" fontAlgn="base" latinLnBrk="0" hangingPunct="0">
              <a:lnSpc>
                <a:spcPct val="100000"/>
              </a:lnSpc>
              <a:spcBef>
                <a:spcPts val="0"/>
              </a:spcBef>
              <a:spcAft>
                <a:spcPts val="0"/>
              </a:spcAft>
              <a:buClr>
                <a:srgbClr val="000000"/>
              </a:buClr>
              <a:buSzPts val="1400"/>
              <a:buFontTx/>
              <a:buNone/>
              <a:tabLst/>
              <a:defRPr/>
            </a:pPr>
            <a:endParaRPr kumimoji="0"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a:p>
            <a:pPr marL="0" marR="0" lvl="0" indent="0" algn="l" defTabSz="914400" rtl="0" eaLnBrk="0" fontAlgn="base" latinLnBrk="0" hangingPunct="0">
              <a:lnSpc>
                <a:spcPct val="100000"/>
              </a:lnSpc>
              <a:spcBef>
                <a:spcPts val="0"/>
              </a:spcBef>
              <a:spcAft>
                <a:spcPts val="0"/>
              </a:spcAft>
              <a:buClr>
                <a:srgbClr val="000000"/>
              </a:buClr>
              <a:buSzPts val="1400"/>
              <a:buFontTx/>
              <a:buNone/>
              <a:tabLst/>
              <a:defRPr/>
            </a:pPr>
            <a:b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br>
            <a:endParaRPr kumimoji="0" sz="2000" b="0" i="0" u="none" strike="noStrike" kern="1200" cap="none" spc="0" normalizeH="0" baseline="0" noProof="0" dirty="0">
              <a:ln>
                <a:noFill/>
              </a:ln>
              <a:solidFill>
                <a:srgbClr val="333333"/>
              </a:solidFill>
              <a:effectLst/>
              <a:uLnTx/>
              <a:uFillTx/>
              <a:latin typeface="Arial" panose="020B0604020202020204" pitchFamily="34" charset="0"/>
              <a:ea typeface="MS PGothic" panose="020B0600070205080204" pitchFamily="34" charset="-128"/>
              <a:cs typeface="Arial"/>
            </a:endParaRPr>
          </a:p>
          <a:p>
            <a:pPr marL="0" marR="0" lvl="0" indent="0" algn="l" defTabSz="914400" rtl="0" eaLnBrk="0" fontAlgn="base" latinLnBrk="0" hangingPunct="0">
              <a:lnSpc>
                <a:spcPct val="100000"/>
              </a:lnSpc>
              <a:spcBef>
                <a:spcPts val="0"/>
              </a:spcBef>
              <a:spcAft>
                <a:spcPts val="0"/>
              </a:spcAft>
              <a:buClr>
                <a:srgbClr val="000000"/>
              </a:buClr>
              <a:buSzPts val="1400"/>
              <a:buFontTx/>
              <a:buNone/>
              <a:tabLst/>
              <a:defRPr/>
            </a:pPr>
            <a:endParaRPr kumimoji="0" sz="2000" b="0" i="0" u="none" strike="noStrike" kern="1200" cap="none" spc="0" normalizeH="0" baseline="0" noProof="0" dirty="0">
              <a:ln>
                <a:noFill/>
              </a:ln>
              <a:solidFill>
                <a:srgbClr val="333333"/>
              </a:solidFill>
              <a:effectLst/>
              <a:uLnTx/>
              <a:uFillTx/>
              <a:latin typeface="Arial" panose="020B0604020202020204" pitchFamily="34" charset="0"/>
              <a:ea typeface="MS PGothic" panose="020B0600070205080204" pitchFamily="34" charset="-128"/>
              <a:cs typeface="Arial"/>
            </a:endParaRPr>
          </a:p>
          <a:p>
            <a:pPr marL="0" marR="0" lvl="0" indent="0" algn="l" defTabSz="914400" rtl="0" eaLnBrk="0" fontAlgn="base" latinLnBrk="0" hangingPunct="0">
              <a:lnSpc>
                <a:spcPct val="100000"/>
              </a:lnSpc>
              <a:spcBef>
                <a:spcPts val="0"/>
              </a:spcBef>
              <a:spcAft>
                <a:spcPts val="0"/>
              </a:spcAft>
              <a:buClr>
                <a:srgbClr val="000000"/>
              </a:buClr>
              <a:buSzPts val="1400"/>
              <a:buFontTx/>
              <a:buNone/>
              <a:tabLst/>
              <a:defRPr/>
            </a:pPr>
            <a:endParaRPr kumimoji="0" sz="2000" b="0" i="0" u="none" strike="noStrike" kern="1200" cap="none" spc="0" normalizeH="0" baseline="0" noProof="0" dirty="0">
              <a:ln>
                <a:noFill/>
              </a:ln>
              <a:solidFill>
                <a:srgbClr val="333333"/>
              </a:solidFill>
              <a:effectLst/>
              <a:uLnTx/>
              <a:uFillTx/>
              <a:latin typeface="Arial" panose="020B0604020202020204" pitchFamily="34" charset="0"/>
              <a:ea typeface="MS PGothic" panose="020B0600070205080204" pitchFamily="34" charset="-128"/>
              <a:cs typeface="Arial"/>
            </a:endParaRPr>
          </a:p>
          <a:p>
            <a:pPr marL="0" marR="0" lvl="0" indent="0" algn="l" defTabSz="914400" rtl="0" eaLnBrk="0" fontAlgn="base" latinLnBrk="0" hangingPunct="0">
              <a:lnSpc>
                <a:spcPct val="100000"/>
              </a:lnSpc>
              <a:spcBef>
                <a:spcPts val="0"/>
              </a:spcBef>
              <a:spcAft>
                <a:spcPts val="0"/>
              </a:spcAft>
              <a:buClr>
                <a:srgbClr val="000000"/>
              </a:buClr>
              <a:buSzPts val="1400"/>
              <a:buFontTx/>
              <a:buNone/>
              <a:tabLst/>
              <a:defRPr/>
            </a:pPr>
            <a:endParaRPr kumimoji="0" sz="2000" b="0" i="0" u="none" strike="noStrike" kern="1200" cap="none" spc="0" normalizeH="0" baseline="0" noProof="0" dirty="0">
              <a:ln>
                <a:noFill/>
              </a:ln>
              <a:solidFill>
                <a:srgbClr val="333333"/>
              </a:solidFill>
              <a:effectLst/>
              <a:uLnTx/>
              <a:uFillTx/>
              <a:latin typeface="Arial" panose="020B0604020202020204" pitchFamily="34" charset="0"/>
              <a:ea typeface="MS PGothic" panose="020B0600070205080204" pitchFamily="34" charset="-128"/>
              <a:cs typeface="Arial"/>
            </a:endParaRPr>
          </a:p>
        </p:txBody>
      </p:sp>
      <p:sp>
        <p:nvSpPr>
          <p:cNvPr id="180" name="Google Shape;180;p21">
            <a:extLst>
              <a:ext uri="{FF2B5EF4-FFF2-40B4-BE49-F238E27FC236}">
                <a16:creationId xmlns:a16="http://schemas.microsoft.com/office/drawing/2014/main" id="{608A0C3F-DA3D-5F4A-A616-5941EE11B4FC}"/>
              </a:ext>
            </a:extLst>
          </p:cNvPr>
          <p:cNvSpPr/>
          <p:nvPr/>
        </p:nvSpPr>
        <p:spPr>
          <a:xfrm>
            <a:off x="4059045" y="3651250"/>
            <a:ext cx="2737044" cy="2987675"/>
          </a:xfrm>
          <a:prstGeom prst="rect">
            <a:avLst/>
          </a:prstGeom>
          <a:noFill/>
          <a:ln>
            <a:noFill/>
          </a:ln>
        </p:spPr>
        <p:txBody>
          <a:bodyPr spcFirstLastPara="1" lIns="91425" tIns="45700" rIns="91425" bIns="45700"/>
          <a:lstStyle/>
          <a:p>
            <a:pPr marL="0" marR="0" lvl="0" indent="0" algn="l" defTabSz="914400" rtl="0" eaLnBrk="0" fontAlgn="base" latinLnBrk="0" hangingPunct="0">
              <a:lnSpc>
                <a:spcPct val="100000"/>
              </a:lnSpc>
              <a:spcBef>
                <a:spcPts val="0"/>
              </a:spcBef>
              <a:spcAft>
                <a:spcPts val="0"/>
              </a:spcAft>
              <a:buClr>
                <a:srgbClr val="000000"/>
              </a:buClr>
              <a:buSzPts val="1100"/>
              <a:buFontTx/>
              <a:buNone/>
              <a:tabLst/>
              <a:defRPr/>
            </a:pPr>
            <a:r>
              <a:rPr kumimoji="0" lang="en-US" sz="2000" b="1" i="1" u="none" strike="noStrike" kern="1200" cap="none" spc="0" normalizeH="0" baseline="0" noProof="0" dirty="0">
                <a:ln>
                  <a:noFill/>
                </a:ln>
                <a:solidFill>
                  <a:srgbClr val="333333"/>
                </a:solidFill>
                <a:effectLst/>
                <a:uLnTx/>
                <a:uFillTx/>
                <a:latin typeface="Arial" panose="020B0604020202020204" pitchFamily="34" charset="0"/>
                <a:ea typeface="MS PGothic" panose="020B0600070205080204" pitchFamily="34" charset="-128"/>
                <a:cs typeface="Arial"/>
              </a:rPr>
              <a:t>Actions that aim </a:t>
            </a:r>
          </a:p>
          <a:p>
            <a:pPr marL="0" marR="0" lvl="0" indent="0" algn="l" defTabSz="914400" rtl="0" eaLnBrk="0" fontAlgn="base" latinLnBrk="0" hangingPunct="0">
              <a:lnSpc>
                <a:spcPct val="100000"/>
              </a:lnSpc>
              <a:spcBef>
                <a:spcPts val="0"/>
              </a:spcBef>
              <a:spcAft>
                <a:spcPts val="0"/>
              </a:spcAft>
              <a:buClr>
                <a:srgbClr val="000000"/>
              </a:buClr>
              <a:buSzPts val="1100"/>
              <a:buFontTx/>
              <a:buNone/>
              <a:tabLst/>
              <a:defRPr/>
            </a:pPr>
            <a:r>
              <a:rPr kumimoji="0" lang="en-US" sz="2000" b="1" i="1" u="none" strike="noStrike" kern="1200" cap="none" spc="0" normalizeH="0" baseline="0" noProof="0" dirty="0">
                <a:ln>
                  <a:noFill/>
                </a:ln>
                <a:solidFill>
                  <a:srgbClr val="333333"/>
                </a:solidFill>
                <a:effectLst/>
                <a:uLnTx/>
                <a:uFillTx/>
                <a:latin typeface="Arial" panose="020B0604020202020204" pitchFamily="34" charset="0"/>
                <a:ea typeface="MS PGothic" panose="020B0600070205080204" pitchFamily="34" charset="-128"/>
                <a:cs typeface="Arial"/>
              </a:rPr>
              <a:t>at prepare for responding effectively:</a:t>
            </a:r>
            <a:r>
              <a:rPr kumimoji="0" lang="en-US" sz="2000" b="0" i="1" u="none" strike="noStrike" kern="1200" cap="none" spc="0" normalizeH="0" baseline="0" noProof="0" dirty="0">
                <a:ln>
                  <a:noFill/>
                </a:ln>
                <a:solidFill>
                  <a:srgbClr val="333333"/>
                </a:solidFill>
                <a:effectLst/>
                <a:uLnTx/>
                <a:uFillTx/>
                <a:latin typeface="Arial" panose="020B0604020202020204" pitchFamily="34" charset="0"/>
                <a:ea typeface="MS PGothic" panose="020B0600070205080204" pitchFamily="34" charset="-128"/>
                <a:cs typeface="Arial"/>
              </a:rPr>
              <a:t> e.g. prepare evacuation shelters, vehicles with fuel, communications systems ready </a:t>
            </a:r>
            <a:endParaRPr kumimoji="0" sz="20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a:p>
            <a:pPr marL="0" marR="0" lvl="0" indent="0" algn="ctr" defTabSz="914400" rtl="0" eaLnBrk="0" fontAlgn="base" latinLnBrk="0" hangingPunct="0">
              <a:lnSpc>
                <a:spcPct val="100000"/>
              </a:lnSpc>
              <a:spcBef>
                <a:spcPts val="0"/>
              </a:spcBef>
              <a:spcAft>
                <a:spcPts val="0"/>
              </a:spcAft>
              <a:buClr>
                <a:srgbClr val="000000"/>
              </a:buClr>
              <a:buSzPts val="1100"/>
              <a:buFontTx/>
              <a:buNone/>
              <a:tabLst/>
              <a:defRPr/>
            </a:pPr>
            <a:endParaRPr kumimoji="0" sz="20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a:p>
            <a:pPr marL="457200" marR="0" lvl="0" indent="0" algn="l" defTabSz="914400" rtl="0" eaLnBrk="0" fontAlgn="base" latinLnBrk="0" hangingPunct="0">
              <a:lnSpc>
                <a:spcPct val="100000"/>
              </a:lnSpc>
              <a:spcBef>
                <a:spcPts val="0"/>
              </a:spcBef>
              <a:spcAft>
                <a:spcPts val="0"/>
              </a:spcAft>
              <a:buClr>
                <a:srgbClr val="000000"/>
              </a:buClr>
              <a:buSzPts val="1400"/>
              <a:buFontTx/>
              <a:buNone/>
              <a:tabLst/>
              <a:defRPr/>
            </a:pPr>
            <a:endParaRPr kumimoji="0"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a:p>
            <a:pPr marL="0" marR="0" lvl="0" indent="0" algn="ctr" defTabSz="914400" rtl="0" eaLnBrk="0" fontAlgn="base" latinLnBrk="0" hangingPunct="0">
              <a:lnSpc>
                <a:spcPct val="100000"/>
              </a:lnSpc>
              <a:spcBef>
                <a:spcPts val="0"/>
              </a:spcBef>
              <a:spcAft>
                <a:spcPts val="0"/>
              </a:spcAft>
              <a:buClr>
                <a:srgbClr val="000000"/>
              </a:buClr>
              <a:buSzPts val="1100"/>
              <a:buFontTx/>
              <a:buNone/>
              <a:tabLst/>
              <a:defRPr/>
            </a:pPr>
            <a:endParaRPr kumimoji="0" sz="20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a:p>
            <a:pPr marL="0" marR="0" lvl="0" indent="0" algn="ctr" defTabSz="914400" rtl="0" eaLnBrk="0" fontAlgn="base" latinLnBrk="0" hangingPunct="0">
              <a:lnSpc>
                <a:spcPct val="100000"/>
              </a:lnSpc>
              <a:spcBef>
                <a:spcPts val="0"/>
              </a:spcBef>
              <a:spcAft>
                <a:spcPts val="0"/>
              </a:spcAft>
              <a:buClr>
                <a:srgbClr val="000000"/>
              </a:buClr>
              <a:buSzPts val="1100"/>
              <a:buFontTx/>
              <a:buNone/>
              <a:tabLst/>
              <a:defRPr/>
            </a:pPr>
            <a:endParaRPr kumimoji="0" sz="20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a:p>
            <a:pPr marL="0" marR="0" lvl="0" indent="0" algn="ctr" defTabSz="914400" rtl="0" eaLnBrk="0" fontAlgn="base" latinLnBrk="0" hangingPunct="0">
              <a:lnSpc>
                <a:spcPct val="100000"/>
              </a:lnSpc>
              <a:spcBef>
                <a:spcPts val="0"/>
              </a:spcBef>
              <a:spcAft>
                <a:spcPts val="0"/>
              </a:spcAft>
              <a:buClr>
                <a:srgbClr val="000000"/>
              </a:buClr>
              <a:buSzPts val="1100"/>
              <a:buFontTx/>
              <a:buNone/>
              <a:tabLst/>
              <a:defRPr/>
            </a:pPr>
            <a:endParaRPr kumimoji="0" sz="20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a:p>
            <a:pPr marL="0" marR="0" lvl="0" indent="0" algn="ctr" defTabSz="914400" rtl="0" eaLnBrk="0" fontAlgn="base" latinLnBrk="0" hangingPunct="0">
              <a:lnSpc>
                <a:spcPct val="100000"/>
              </a:lnSpc>
              <a:spcBef>
                <a:spcPts val="0"/>
              </a:spcBef>
              <a:spcAft>
                <a:spcPts val="0"/>
              </a:spcAft>
              <a:buClr>
                <a:srgbClr val="000000"/>
              </a:buClr>
              <a:buSzPts val="1100"/>
              <a:buFontTx/>
              <a:buNone/>
              <a:tabLst/>
              <a:defRPr/>
            </a:pPr>
            <a:endParaRPr kumimoji="0" sz="20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a:p>
            <a:pPr marL="0" marR="0" lvl="0" indent="0" algn="ctr" defTabSz="914400" rtl="0" eaLnBrk="0" fontAlgn="base" latinLnBrk="0" hangingPunct="0">
              <a:lnSpc>
                <a:spcPct val="100000"/>
              </a:lnSpc>
              <a:spcBef>
                <a:spcPts val="0"/>
              </a:spcBef>
              <a:spcAft>
                <a:spcPts val="0"/>
              </a:spcAft>
              <a:buClr>
                <a:srgbClr val="000000"/>
              </a:buClr>
              <a:buSzPts val="1100"/>
              <a:buFontTx/>
              <a:buNone/>
              <a:tabLst/>
              <a:defRPr/>
            </a:pPr>
            <a:endParaRPr kumimoji="0" sz="20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a:p>
            <a:pPr marL="0" marR="0" lvl="0" indent="0" algn="ctr" defTabSz="914400" rtl="0" eaLnBrk="0" fontAlgn="base" latinLnBrk="0" hangingPunct="0">
              <a:lnSpc>
                <a:spcPct val="100000"/>
              </a:lnSpc>
              <a:spcBef>
                <a:spcPts val="0"/>
              </a:spcBef>
              <a:spcAft>
                <a:spcPts val="0"/>
              </a:spcAft>
              <a:buClr>
                <a:srgbClr val="000000"/>
              </a:buClr>
              <a:buSzPts val="1100"/>
              <a:buFontTx/>
              <a:buNone/>
              <a:tabLst/>
              <a:defRPr/>
            </a:pPr>
            <a:endParaRPr kumimoji="0" sz="20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a:p>
            <a:pPr marL="0" marR="0" lvl="0" indent="0" algn="ctr" defTabSz="914400" rtl="0" eaLnBrk="0" fontAlgn="base" latinLnBrk="0" hangingPunct="0">
              <a:lnSpc>
                <a:spcPct val="100000"/>
              </a:lnSpc>
              <a:spcBef>
                <a:spcPts val="0"/>
              </a:spcBef>
              <a:spcAft>
                <a:spcPts val="0"/>
              </a:spcAft>
              <a:buClr>
                <a:srgbClr val="000000"/>
              </a:buClr>
              <a:buSzPts val="1100"/>
              <a:buFontTx/>
              <a:buNone/>
              <a:tabLst/>
              <a:defRPr/>
            </a:pPr>
            <a:endParaRPr kumimoji="0" sz="20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a:p>
            <a:pPr marL="0" marR="0" lvl="0" indent="0" algn="ctr" defTabSz="914400" rtl="0" eaLnBrk="0" fontAlgn="base" latinLnBrk="0" hangingPunct="0">
              <a:lnSpc>
                <a:spcPct val="100000"/>
              </a:lnSpc>
              <a:spcBef>
                <a:spcPts val="0"/>
              </a:spcBef>
              <a:spcAft>
                <a:spcPts val="0"/>
              </a:spcAft>
              <a:buClr>
                <a:srgbClr val="000000"/>
              </a:buClr>
              <a:buSzPts val="1100"/>
              <a:buFontTx/>
              <a:buNone/>
              <a:tabLst/>
              <a:defRPr/>
            </a:pPr>
            <a:endParaRPr kumimoji="0" sz="20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a:p>
            <a:pPr marL="0" marR="0" lvl="0" indent="0" algn="ctr" defTabSz="914400" rtl="0" eaLnBrk="0" fontAlgn="base" latinLnBrk="0" hangingPunct="0">
              <a:lnSpc>
                <a:spcPct val="100000"/>
              </a:lnSpc>
              <a:spcBef>
                <a:spcPts val="0"/>
              </a:spcBef>
              <a:spcAft>
                <a:spcPts val="0"/>
              </a:spcAft>
              <a:buClr>
                <a:srgbClr val="000000"/>
              </a:buClr>
              <a:buSzPts val="1100"/>
              <a:buFontTx/>
              <a:buNone/>
              <a:tabLst/>
              <a:defRPr/>
            </a:pPr>
            <a:endParaRPr kumimoji="0" sz="20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a:p>
            <a:pPr marL="0" marR="0" lvl="0" indent="0" algn="ctr" defTabSz="914400" rtl="0" eaLnBrk="0" fontAlgn="base" latinLnBrk="0" hangingPunct="0">
              <a:lnSpc>
                <a:spcPct val="100000"/>
              </a:lnSpc>
              <a:spcBef>
                <a:spcPts val="0"/>
              </a:spcBef>
              <a:spcAft>
                <a:spcPts val="0"/>
              </a:spcAft>
              <a:buClr>
                <a:srgbClr val="000000"/>
              </a:buClr>
              <a:buSzPts val="1100"/>
              <a:buFontTx/>
              <a:buNone/>
              <a:tabLst/>
              <a:defRPr/>
            </a:pPr>
            <a:endParaRPr kumimoji="0" sz="20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a:p>
            <a:pPr marL="0" marR="0" lvl="0" indent="0" algn="l" defTabSz="914400" rtl="0" eaLnBrk="0" fontAlgn="base" latinLnBrk="0" hangingPunct="0">
              <a:lnSpc>
                <a:spcPct val="100000"/>
              </a:lnSpc>
              <a:spcBef>
                <a:spcPts val="0"/>
              </a:spcBef>
              <a:spcAft>
                <a:spcPts val="0"/>
              </a:spcAft>
              <a:buClr>
                <a:srgbClr val="000000"/>
              </a:buClr>
              <a:buSzPts val="1400"/>
              <a:buFontTx/>
              <a:buNone/>
              <a:tabLst/>
              <a:defRPr/>
            </a:pPr>
            <a:endParaRPr kumimoji="0" sz="2000" b="0" i="1" u="none" strike="noStrike" kern="1200" cap="none" spc="0" normalizeH="0" baseline="0" noProof="0" dirty="0">
              <a:ln>
                <a:noFill/>
              </a:ln>
              <a:solidFill>
                <a:srgbClr val="333333"/>
              </a:solidFill>
              <a:effectLst/>
              <a:uLnTx/>
              <a:uFillTx/>
              <a:latin typeface="Arial" panose="020B0604020202020204" pitchFamily="34" charset="0"/>
              <a:ea typeface="MS PGothic" panose="020B0600070205080204" pitchFamily="34" charset="-128"/>
              <a:cs typeface="Arial"/>
            </a:endParaRPr>
          </a:p>
          <a:p>
            <a:pPr marL="0" marR="0" lvl="0" indent="0" algn="l" defTabSz="914400" rtl="0" eaLnBrk="0" fontAlgn="base" latinLnBrk="0" hangingPunct="0">
              <a:lnSpc>
                <a:spcPct val="100000"/>
              </a:lnSpc>
              <a:spcBef>
                <a:spcPts val="0"/>
              </a:spcBef>
              <a:spcAft>
                <a:spcPts val="0"/>
              </a:spcAft>
              <a:buClr>
                <a:srgbClr val="000000"/>
              </a:buClr>
              <a:buSzPts val="1400"/>
              <a:buFontTx/>
              <a:buNone/>
              <a:tabLst/>
              <a:defRPr/>
            </a:pPr>
            <a:endParaRPr kumimoji="0" sz="2000" b="0" i="0" u="none" strike="noStrike" kern="1200" cap="none" spc="0" normalizeH="0" baseline="0" noProof="0" dirty="0">
              <a:ln>
                <a:noFill/>
              </a:ln>
              <a:solidFill>
                <a:srgbClr val="333333"/>
              </a:solidFill>
              <a:effectLst/>
              <a:uLnTx/>
              <a:uFillTx/>
              <a:latin typeface="Arial" panose="020B0604020202020204" pitchFamily="34" charset="0"/>
              <a:ea typeface="MS PGothic" panose="020B0600070205080204" pitchFamily="34" charset="-128"/>
              <a:cs typeface="Arial"/>
            </a:endParaRPr>
          </a:p>
          <a:p>
            <a:pPr marL="0" marR="0" lvl="0" indent="0" algn="l" defTabSz="914400" rtl="0" eaLnBrk="0" fontAlgn="base" latinLnBrk="0" hangingPunct="0">
              <a:lnSpc>
                <a:spcPct val="100000"/>
              </a:lnSpc>
              <a:spcBef>
                <a:spcPts val="0"/>
              </a:spcBef>
              <a:spcAft>
                <a:spcPts val="0"/>
              </a:spcAft>
              <a:buClr>
                <a:srgbClr val="000000"/>
              </a:buClr>
              <a:buSzPts val="1400"/>
              <a:buFontTx/>
              <a:buNone/>
              <a:tabLst/>
              <a:defRPr/>
            </a:pPr>
            <a:endParaRPr kumimoji="0" sz="2000" b="0" i="0" u="none" strike="noStrike" kern="1200" cap="none" spc="0" normalizeH="0" baseline="0" noProof="0" dirty="0">
              <a:ln>
                <a:noFill/>
              </a:ln>
              <a:solidFill>
                <a:srgbClr val="333333"/>
              </a:solidFill>
              <a:effectLst/>
              <a:uLnTx/>
              <a:uFillTx/>
              <a:latin typeface="Arial" panose="020B0604020202020204" pitchFamily="34" charset="0"/>
              <a:ea typeface="MS PGothic" panose="020B0600070205080204" pitchFamily="34" charset="-128"/>
              <a:cs typeface="Arial"/>
            </a:endParaRPr>
          </a:p>
          <a:p>
            <a:pPr marL="0" marR="0" lvl="0" indent="0" algn="l" defTabSz="914400" rtl="0" eaLnBrk="0" fontAlgn="base" latinLnBrk="0" hangingPunct="0">
              <a:lnSpc>
                <a:spcPct val="100000"/>
              </a:lnSpc>
              <a:spcBef>
                <a:spcPts val="0"/>
              </a:spcBef>
              <a:spcAft>
                <a:spcPts val="0"/>
              </a:spcAft>
              <a:buClr>
                <a:srgbClr val="000000"/>
              </a:buClr>
              <a:buSzPts val="1400"/>
              <a:buFontTx/>
              <a:buNone/>
              <a:tabLst/>
              <a:defRPr/>
            </a:pPr>
            <a:endParaRPr kumimoji="0"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a:p>
            <a:pPr marL="285750" marR="0" lvl="0" indent="-196850" algn="l" defTabSz="914400" rtl="0" eaLnBrk="0" fontAlgn="base" latinLnBrk="0" hangingPunct="0">
              <a:lnSpc>
                <a:spcPct val="100000"/>
              </a:lnSpc>
              <a:spcBef>
                <a:spcPts val="0"/>
              </a:spcBef>
              <a:spcAft>
                <a:spcPts val="0"/>
              </a:spcAft>
              <a:buClr>
                <a:srgbClr val="000000"/>
              </a:buClr>
              <a:buSzPts val="1400"/>
              <a:buFontTx/>
              <a:buNone/>
              <a:tabLst/>
              <a:defRPr/>
            </a:pPr>
            <a:endParaRPr kumimoji="0"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a:p>
            <a:pPr marL="0" marR="0" lvl="0" indent="0" algn="l" defTabSz="914400" rtl="0" eaLnBrk="0" fontAlgn="base" latinLnBrk="0" hangingPunct="0">
              <a:lnSpc>
                <a:spcPct val="100000"/>
              </a:lnSpc>
              <a:spcBef>
                <a:spcPts val="0"/>
              </a:spcBef>
              <a:spcAft>
                <a:spcPts val="0"/>
              </a:spcAft>
              <a:buClr>
                <a:srgbClr val="000000"/>
              </a:buClr>
              <a:buSzPts val="1400"/>
              <a:buFontTx/>
              <a:buNone/>
              <a:tabLst/>
              <a:defRPr/>
            </a:pPr>
            <a:b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br>
            <a:endParaRPr kumimoji="0" sz="2000" b="0" i="0" u="none" strike="noStrike" kern="1200" cap="none" spc="0" normalizeH="0" baseline="0" noProof="0" dirty="0">
              <a:ln>
                <a:noFill/>
              </a:ln>
              <a:solidFill>
                <a:srgbClr val="333333"/>
              </a:solidFill>
              <a:effectLst/>
              <a:uLnTx/>
              <a:uFillTx/>
              <a:latin typeface="Arial" panose="020B0604020202020204" pitchFamily="34" charset="0"/>
              <a:ea typeface="MS PGothic" panose="020B0600070205080204" pitchFamily="34" charset="-128"/>
              <a:cs typeface="Arial"/>
            </a:endParaRPr>
          </a:p>
          <a:p>
            <a:pPr marL="0" marR="0" lvl="0" indent="0" algn="l" defTabSz="914400" rtl="0" eaLnBrk="0" fontAlgn="base" latinLnBrk="0" hangingPunct="0">
              <a:lnSpc>
                <a:spcPct val="100000"/>
              </a:lnSpc>
              <a:spcBef>
                <a:spcPts val="0"/>
              </a:spcBef>
              <a:spcAft>
                <a:spcPts val="0"/>
              </a:spcAft>
              <a:buClr>
                <a:srgbClr val="000000"/>
              </a:buClr>
              <a:buSzPts val="1400"/>
              <a:buFontTx/>
              <a:buNone/>
              <a:tabLst/>
              <a:defRPr/>
            </a:pPr>
            <a:endParaRPr kumimoji="0" sz="2000" b="0" i="0" u="none" strike="noStrike" kern="1200" cap="none" spc="0" normalizeH="0" baseline="0" noProof="0" dirty="0">
              <a:ln>
                <a:noFill/>
              </a:ln>
              <a:solidFill>
                <a:srgbClr val="333333"/>
              </a:solidFill>
              <a:effectLst/>
              <a:uLnTx/>
              <a:uFillTx/>
              <a:latin typeface="Arial" panose="020B0604020202020204" pitchFamily="34" charset="0"/>
              <a:ea typeface="MS PGothic" panose="020B0600070205080204" pitchFamily="34" charset="-128"/>
              <a:cs typeface="Arial"/>
            </a:endParaRPr>
          </a:p>
          <a:p>
            <a:pPr marL="0" marR="0" lvl="0" indent="0" algn="l" defTabSz="914400" rtl="0" eaLnBrk="0" fontAlgn="base" latinLnBrk="0" hangingPunct="0">
              <a:lnSpc>
                <a:spcPct val="100000"/>
              </a:lnSpc>
              <a:spcBef>
                <a:spcPts val="0"/>
              </a:spcBef>
              <a:spcAft>
                <a:spcPts val="0"/>
              </a:spcAft>
              <a:buClr>
                <a:srgbClr val="000000"/>
              </a:buClr>
              <a:buSzPts val="1400"/>
              <a:buFontTx/>
              <a:buNone/>
              <a:tabLst/>
              <a:defRPr/>
            </a:pPr>
            <a:endParaRPr kumimoji="0" sz="2000" b="0" i="0" u="none" strike="noStrike" kern="1200" cap="none" spc="0" normalizeH="0" baseline="0" noProof="0" dirty="0">
              <a:ln>
                <a:noFill/>
              </a:ln>
              <a:solidFill>
                <a:srgbClr val="333333"/>
              </a:solidFill>
              <a:effectLst/>
              <a:uLnTx/>
              <a:uFillTx/>
              <a:latin typeface="Arial" panose="020B0604020202020204" pitchFamily="34" charset="0"/>
              <a:ea typeface="MS PGothic" panose="020B0600070205080204" pitchFamily="34" charset="-128"/>
              <a:cs typeface="Arial"/>
            </a:endParaRPr>
          </a:p>
          <a:p>
            <a:pPr marL="0" marR="0" lvl="0" indent="0" algn="l" defTabSz="914400" rtl="0" eaLnBrk="0" fontAlgn="base" latinLnBrk="0" hangingPunct="0">
              <a:lnSpc>
                <a:spcPct val="100000"/>
              </a:lnSpc>
              <a:spcBef>
                <a:spcPts val="0"/>
              </a:spcBef>
              <a:spcAft>
                <a:spcPts val="0"/>
              </a:spcAft>
              <a:buClr>
                <a:srgbClr val="000000"/>
              </a:buClr>
              <a:buSzPts val="1400"/>
              <a:buFontTx/>
              <a:buNone/>
              <a:tabLst/>
              <a:defRPr/>
            </a:pPr>
            <a:endParaRPr kumimoji="0" sz="2000" b="0" i="0" u="none" strike="noStrike" kern="1200" cap="none" spc="0" normalizeH="0" baseline="0" noProof="0" dirty="0">
              <a:ln>
                <a:noFill/>
              </a:ln>
              <a:solidFill>
                <a:srgbClr val="333333"/>
              </a:solidFill>
              <a:effectLst/>
              <a:uLnTx/>
              <a:uFillTx/>
              <a:latin typeface="Arial" panose="020B0604020202020204" pitchFamily="34" charset="0"/>
              <a:ea typeface="MS PGothic" panose="020B0600070205080204" pitchFamily="34" charset="-128"/>
              <a:cs typeface="Arial"/>
            </a:endParaRPr>
          </a:p>
        </p:txBody>
      </p:sp>
      <p:sp>
        <p:nvSpPr>
          <p:cNvPr id="181" name="Google Shape;181;p21">
            <a:extLst>
              <a:ext uri="{FF2B5EF4-FFF2-40B4-BE49-F238E27FC236}">
                <a16:creationId xmlns:a16="http://schemas.microsoft.com/office/drawing/2014/main" id="{8AA279C3-D9C6-7043-8308-5B17F39C03CB}"/>
              </a:ext>
            </a:extLst>
          </p:cNvPr>
          <p:cNvSpPr/>
          <p:nvPr/>
        </p:nvSpPr>
        <p:spPr>
          <a:xfrm>
            <a:off x="7069137" y="3651250"/>
            <a:ext cx="4251325" cy="1282700"/>
          </a:xfrm>
          <a:prstGeom prst="rect">
            <a:avLst/>
          </a:prstGeom>
          <a:noFill/>
          <a:ln>
            <a:noFill/>
          </a:ln>
        </p:spPr>
        <p:txBody>
          <a:bodyPr spcFirstLastPara="1" lIns="91425" tIns="45700" rIns="91425" bIns="45700"/>
          <a:lstStyle/>
          <a:p>
            <a:pPr marL="0" marR="0" lvl="0" indent="0" algn="l" defTabSz="914400" rtl="0" eaLnBrk="0" fontAlgn="base" latinLnBrk="0" hangingPunct="0">
              <a:lnSpc>
                <a:spcPct val="100000"/>
              </a:lnSpc>
              <a:spcBef>
                <a:spcPts val="0"/>
              </a:spcBef>
              <a:spcAft>
                <a:spcPts val="0"/>
              </a:spcAft>
              <a:buClr>
                <a:srgbClr val="000000"/>
              </a:buClr>
              <a:buSzPts val="1100"/>
              <a:buFontTx/>
              <a:buNone/>
              <a:tabLst/>
              <a:defRPr/>
            </a:pPr>
            <a:r>
              <a:rPr kumimoji="0" lang="en-US" sz="2000" b="1" i="1" u="none" strike="noStrike" kern="1200" cap="none" spc="0" normalizeH="0" baseline="0" noProof="0" dirty="0">
                <a:ln>
                  <a:noFill/>
                </a:ln>
                <a:solidFill>
                  <a:srgbClr val="333333"/>
                </a:solidFill>
                <a:effectLst/>
                <a:uLnTx/>
                <a:uFillTx/>
                <a:latin typeface="Arial" panose="020B0604020202020204" pitchFamily="34" charset="0"/>
                <a:ea typeface="MS PGothic" panose="020B0600070205080204" pitchFamily="34" charset="-128"/>
                <a:cs typeface="Arial"/>
              </a:rPr>
              <a:t>Actions to respond and recover effectively:</a:t>
            </a:r>
            <a:r>
              <a:rPr kumimoji="0" lang="en-US" sz="2000" b="0" i="1" u="none" strike="noStrike" kern="1200" cap="none" spc="0" normalizeH="0" baseline="0" noProof="0" dirty="0">
                <a:ln>
                  <a:noFill/>
                </a:ln>
                <a:solidFill>
                  <a:srgbClr val="333333"/>
                </a:solidFill>
                <a:effectLst/>
                <a:uLnTx/>
                <a:uFillTx/>
                <a:latin typeface="Arial" panose="020B0604020202020204" pitchFamily="34" charset="0"/>
                <a:ea typeface="MS PGothic" panose="020B0600070205080204" pitchFamily="34" charset="-128"/>
                <a:cs typeface="Arial"/>
              </a:rPr>
              <a:t> e.g. distribution of shelter kits, hygiene items, food etc.  </a:t>
            </a:r>
            <a:endParaRPr kumimoji="0" sz="2000" b="0" i="1" u="none" strike="noStrike" kern="1200" cap="none" spc="0" normalizeH="0" baseline="0" noProof="0" dirty="0">
              <a:ln>
                <a:noFill/>
              </a:ln>
              <a:solidFill>
                <a:srgbClr val="333333"/>
              </a:solidFill>
              <a:effectLst/>
              <a:uLnTx/>
              <a:uFillTx/>
              <a:latin typeface="Arial" panose="020B0604020202020204" pitchFamily="34" charset="0"/>
              <a:ea typeface="MS PGothic" panose="020B0600070205080204" pitchFamily="34" charset="-128"/>
              <a:cs typeface="Arial"/>
            </a:endParaRPr>
          </a:p>
          <a:p>
            <a:pPr marL="0" marR="0" lvl="0" indent="0" algn="ctr" defTabSz="914400" rtl="0" eaLnBrk="0" fontAlgn="base" latinLnBrk="0" hangingPunct="0">
              <a:lnSpc>
                <a:spcPct val="100000"/>
              </a:lnSpc>
              <a:spcBef>
                <a:spcPts val="0"/>
              </a:spcBef>
              <a:spcAft>
                <a:spcPts val="0"/>
              </a:spcAft>
              <a:buClr>
                <a:srgbClr val="000000"/>
              </a:buClr>
              <a:buSzPts val="1100"/>
              <a:buFontTx/>
              <a:buNone/>
              <a:tabLst/>
              <a:defRPr/>
            </a:pPr>
            <a:endParaRPr kumimoji="0" sz="20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a:p>
            <a:pPr marL="0" marR="0" lvl="0" indent="0" algn="ctr" defTabSz="914400" rtl="0" eaLnBrk="0" fontAlgn="base" latinLnBrk="0" hangingPunct="0">
              <a:lnSpc>
                <a:spcPct val="100000"/>
              </a:lnSpc>
              <a:spcBef>
                <a:spcPts val="0"/>
              </a:spcBef>
              <a:spcAft>
                <a:spcPts val="0"/>
              </a:spcAft>
              <a:buClr>
                <a:srgbClr val="000000"/>
              </a:buClr>
              <a:buSzPts val="1100"/>
              <a:buFontTx/>
              <a:buNone/>
              <a:tabLst/>
              <a:defRPr/>
            </a:pPr>
            <a:endParaRPr kumimoji="0" sz="20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a:p>
            <a:pPr marL="0" marR="0" lvl="0" indent="0" algn="ctr" defTabSz="914400" rtl="0" eaLnBrk="0" fontAlgn="base" latinLnBrk="0" hangingPunct="0">
              <a:lnSpc>
                <a:spcPct val="100000"/>
              </a:lnSpc>
              <a:spcBef>
                <a:spcPts val="0"/>
              </a:spcBef>
              <a:spcAft>
                <a:spcPts val="0"/>
              </a:spcAft>
              <a:buClr>
                <a:srgbClr val="000000"/>
              </a:buClr>
              <a:buSzPts val="1100"/>
              <a:buFontTx/>
              <a:buNone/>
              <a:tabLst/>
              <a:defRPr/>
            </a:pPr>
            <a:endParaRPr kumimoji="0" sz="20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a:p>
            <a:pPr marL="0" marR="0" lvl="0" indent="0" algn="ctr" defTabSz="914400" rtl="0" eaLnBrk="0" fontAlgn="base" latinLnBrk="0" hangingPunct="0">
              <a:lnSpc>
                <a:spcPct val="100000"/>
              </a:lnSpc>
              <a:spcBef>
                <a:spcPts val="0"/>
              </a:spcBef>
              <a:spcAft>
                <a:spcPts val="0"/>
              </a:spcAft>
              <a:buClr>
                <a:srgbClr val="000000"/>
              </a:buClr>
              <a:buSzPts val="1100"/>
              <a:buFontTx/>
              <a:buNone/>
              <a:tabLst/>
              <a:defRPr/>
            </a:pPr>
            <a:endParaRPr kumimoji="0" sz="20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a:p>
            <a:pPr marL="0" marR="0" lvl="0" indent="0" algn="ctr" defTabSz="914400" rtl="0" eaLnBrk="0" fontAlgn="base" latinLnBrk="0" hangingPunct="0">
              <a:lnSpc>
                <a:spcPct val="100000"/>
              </a:lnSpc>
              <a:spcBef>
                <a:spcPts val="0"/>
              </a:spcBef>
              <a:spcAft>
                <a:spcPts val="0"/>
              </a:spcAft>
              <a:buClr>
                <a:srgbClr val="000000"/>
              </a:buClr>
              <a:buSzPts val="1100"/>
              <a:buFontTx/>
              <a:buNone/>
              <a:tabLst/>
              <a:defRPr/>
            </a:pPr>
            <a:endParaRPr kumimoji="0" sz="20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a:p>
            <a:pPr marL="0" marR="0" lvl="0" indent="0" algn="ctr" defTabSz="914400" rtl="0" eaLnBrk="0" fontAlgn="base" latinLnBrk="0" hangingPunct="0">
              <a:lnSpc>
                <a:spcPct val="100000"/>
              </a:lnSpc>
              <a:spcBef>
                <a:spcPts val="0"/>
              </a:spcBef>
              <a:spcAft>
                <a:spcPts val="0"/>
              </a:spcAft>
              <a:buClr>
                <a:srgbClr val="000000"/>
              </a:buClr>
              <a:buSzPts val="1100"/>
              <a:buFontTx/>
              <a:buNone/>
              <a:tabLst/>
              <a:defRPr/>
            </a:pPr>
            <a:endParaRPr kumimoji="0" sz="20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a:p>
            <a:pPr marL="0" marR="0" lvl="0" indent="0" algn="ctr" defTabSz="914400" rtl="0" eaLnBrk="0" fontAlgn="base" latinLnBrk="0" hangingPunct="0">
              <a:lnSpc>
                <a:spcPct val="100000"/>
              </a:lnSpc>
              <a:spcBef>
                <a:spcPts val="0"/>
              </a:spcBef>
              <a:spcAft>
                <a:spcPts val="0"/>
              </a:spcAft>
              <a:buClr>
                <a:srgbClr val="000000"/>
              </a:buClr>
              <a:buSzPts val="1100"/>
              <a:buFontTx/>
              <a:buNone/>
              <a:tabLst/>
              <a:defRPr/>
            </a:pPr>
            <a:endParaRPr kumimoji="0" sz="20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a:p>
            <a:pPr marL="0" marR="0" lvl="0" indent="0" algn="ctr" defTabSz="914400" rtl="0" eaLnBrk="0" fontAlgn="base" latinLnBrk="0" hangingPunct="0">
              <a:lnSpc>
                <a:spcPct val="100000"/>
              </a:lnSpc>
              <a:spcBef>
                <a:spcPts val="0"/>
              </a:spcBef>
              <a:spcAft>
                <a:spcPts val="0"/>
              </a:spcAft>
              <a:buClr>
                <a:srgbClr val="000000"/>
              </a:buClr>
              <a:buSzPts val="1100"/>
              <a:buFontTx/>
              <a:buNone/>
              <a:tabLst/>
              <a:defRPr/>
            </a:pPr>
            <a:endParaRPr kumimoji="0" sz="20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a:p>
            <a:pPr marL="0" marR="0" lvl="0" indent="0" algn="ctr" defTabSz="914400" rtl="0" eaLnBrk="0" fontAlgn="base" latinLnBrk="0" hangingPunct="0">
              <a:lnSpc>
                <a:spcPct val="100000"/>
              </a:lnSpc>
              <a:spcBef>
                <a:spcPts val="0"/>
              </a:spcBef>
              <a:spcAft>
                <a:spcPts val="0"/>
              </a:spcAft>
              <a:buClr>
                <a:srgbClr val="000000"/>
              </a:buClr>
              <a:buSzPts val="1100"/>
              <a:buFontTx/>
              <a:buNone/>
              <a:tabLst/>
              <a:defRPr/>
            </a:pPr>
            <a:endParaRPr kumimoji="0" sz="20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a:p>
            <a:pPr marL="0" marR="0" lvl="0" indent="0" algn="l" defTabSz="914400" rtl="0" eaLnBrk="0" fontAlgn="base" latinLnBrk="0" hangingPunct="0">
              <a:lnSpc>
                <a:spcPct val="100000"/>
              </a:lnSpc>
              <a:spcBef>
                <a:spcPts val="0"/>
              </a:spcBef>
              <a:spcAft>
                <a:spcPts val="0"/>
              </a:spcAft>
              <a:buClr>
                <a:srgbClr val="000000"/>
              </a:buClr>
              <a:buSzPts val="1400"/>
              <a:buFontTx/>
              <a:buNone/>
              <a:tabLst/>
              <a:defRPr/>
            </a:pPr>
            <a:endParaRPr kumimoji="0" sz="2000" b="0" i="1" u="none" strike="noStrike" kern="1200" cap="none" spc="0" normalizeH="0" baseline="0" noProof="0" dirty="0">
              <a:ln>
                <a:noFill/>
              </a:ln>
              <a:solidFill>
                <a:srgbClr val="333333"/>
              </a:solidFill>
              <a:effectLst/>
              <a:uLnTx/>
              <a:uFillTx/>
              <a:latin typeface="Arial" panose="020B0604020202020204" pitchFamily="34" charset="0"/>
              <a:ea typeface="MS PGothic" panose="020B0600070205080204" pitchFamily="34" charset="-128"/>
              <a:cs typeface="Arial"/>
            </a:endParaRPr>
          </a:p>
          <a:p>
            <a:pPr marL="0" marR="0" lvl="0" indent="0" algn="l" defTabSz="914400" rtl="0" eaLnBrk="0" fontAlgn="base" latinLnBrk="0" hangingPunct="0">
              <a:lnSpc>
                <a:spcPct val="100000"/>
              </a:lnSpc>
              <a:spcBef>
                <a:spcPts val="0"/>
              </a:spcBef>
              <a:spcAft>
                <a:spcPts val="0"/>
              </a:spcAft>
              <a:buClr>
                <a:srgbClr val="000000"/>
              </a:buClr>
              <a:buSzPts val="1400"/>
              <a:buFontTx/>
              <a:buNone/>
              <a:tabLst/>
              <a:defRPr/>
            </a:pPr>
            <a:endParaRPr kumimoji="0" sz="2000" b="0" i="0" u="none" strike="noStrike" kern="1200" cap="none" spc="0" normalizeH="0" baseline="0" noProof="0" dirty="0">
              <a:ln>
                <a:noFill/>
              </a:ln>
              <a:solidFill>
                <a:srgbClr val="333333"/>
              </a:solidFill>
              <a:effectLst/>
              <a:uLnTx/>
              <a:uFillTx/>
              <a:latin typeface="Arial" panose="020B0604020202020204" pitchFamily="34" charset="0"/>
              <a:ea typeface="MS PGothic" panose="020B0600070205080204" pitchFamily="34" charset="-128"/>
              <a:cs typeface="Arial"/>
            </a:endParaRPr>
          </a:p>
          <a:p>
            <a:pPr marL="0" marR="0" lvl="0" indent="0" algn="l" defTabSz="914400" rtl="0" eaLnBrk="0" fontAlgn="base" latinLnBrk="0" hangingPunct="0">
              <a:lnSpc>
                <a:spcPct val="100000"/>
              </a:lnSpc>
              <a:spcBef>
                <a:spcPts val="0"/>
              </a:spcBef>
              <a:spcAft>
                <a:spcPts val="0"/>
              </a:spcAft>
              <a:buClr>
                <a:srgbClr val="000000"/>
              </a:buClr>
              <a:buSzPts val="1400"/>
              <a:buFontTx/>
              <a:buNone/>
              <a:tabLst/>
              <a:defRPr/>
            </a:pPr>
            <a:endParaRPr kumimoji="0" sz="2000" b="0" i="0" u="none" strike="noStrike" kern="1200" cap="none" spc="0" normalizeH="0" baseline="0" noProof="0" dirty="0">
              <a:ln>
                <a:noFill/>
              </a:ln>
              <a:solidFill>
                <a:srgbClr val="333333"/>
              </a:solidFill>
              <a:effectLst/>
              <a:uLnTx/>
              <a:uFillTx/>
              <a:latin typeface="Arial" panose="020B0604020202020204" pitchFamily="34" charset="0"/>
              <a:ea typeface="MS PGothic" panose="020B0600070205080204" pitchFamily="34" charset="-128"/>
              <a:cs typeface="Arial"/>
            </a:endParaRPr>
          </a:p>
          <a:p>
            <a:pPr marL="0" marR="0" lvl="0" indent="0" algn="l" defTabSz="914400" rtl="0" eaLnBrk="0" fontAlgn="base" latinLnBrk="0" hangingPunct="0">
              <a:lnSpc>
                <a:spcPct val="100000"/>
              </a:lnSpc>
              <a:spcBef>
                <a:spcPts val="0"/>
              </a:spcBef>
              <a:spcAft>
                <a:spcPts val="0"/>
              </a:spcAft>
              <a:buClr>
                <a:srgbClr val="000000"/>
              </a:buClr>
              <a:buSzPts val="1400"/>
              <a:buFontTx/>
              <a:buNone/>
              <a:tabLst/>
              <a:defRPr/>
            </a:pPr>
            <a:endParaRPr kumimoji="0"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a:p>
            <a:pPr marL="285750" marR="0" lvl="0" indent="-196850" algn="l" defTabSz="914400" rtl="0" eaLnBrk="0" fontAlgn="base" latinLnBrk="0" hangingPunct="0">
              <a:lnSpc>
                <a:spcPct val="100000"/>
              </a:lnSpc>
              <a:spcBef>
                <a:spcPts val="0"/>
              </a:spcBef>
              <a:spcAft>
                <a:spcPts val="0"/>
              </a:spcAft>
              <a:buClr>
                <a:srgbClr val="000000"/>
              </a:buClr>
              <a:buSzPts val="1400"/>
              <a:buFontTx/>
              <a:buNone/>
              <a:tabLst/>
              <a:defRPr/>
            </a:pPr>
            <a:endParaRPr kumimoji="0"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a:p>
            <a:pPr marL="0" marR="0" lvl="0" indent="0" algn="l" defTabSz="914400" rtl="0" eaLnBrk="0" fontAlgn="base" latinLnBrk="0" hangingPunct="0">
              <a:lnSpc>
                <a:spcPct val="100000"/>
              </a:lnSpc>
              <a:spcBef>
                <a:spcPts val="0"/>
              </a:spcBef>
              <a:spcAft>
                <a:spcPts val="0"/>
              </a:spcAft>
              <a:buClr>
                <a:srgbClr val="000000"/>
              </a:buClr>
              <a:buSzPts val="1400"/>
              <a:buFontTx/>
              <a:buNone/>
              <a:tabLst/>
              <a:defRPr/>
            </a:pPr>
            <a:b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br>
            <a:endParaRPr kumimoji="0" sz="2000" b="0" i="0" u="none" strike="noStrike" kern="1200" cap="none" spc="0" normalizeH="0" baseline="0" noProof="0" dirty="0">
              <a:ln>
                <a:noFill/>
              </a:ln>
              <a:solidFill>
                <a:srgbClr val="333333"/>
              </a:solidFill>
              <a:effectLst/>
              <a:uLnTx/>
              <a:uFillTx/>
              <a:latin typeface="Arial" panose="020B0604020202020204" pitchFamily="34" charset="0"/>
              <a:ea typeface="MS PGothic" panose="020B0600070205080204" pitchFamily="34" charset="-128"/>
              <a:cs typeface="Arial"/>
            </a:endParaRPr>
          </a:p>
          <a:p>
            <a:pPr marL="0" marR="0" lvl="0" indent="0" algn="l" defTabSz="914400" rtl="0" eaLnBrk="0" fontAlgn="base" latinLnBrk="0" hangingPunct="0">
              <a:lnSpc>
                <a:spcPct val="100000"/>
              </a:lnSpc>
              <a:spcBef>
                <a:spcPts val="0"/>
              </a:spcBef>
              <a:spcAft>
                <a:spcPts val="0"/>
              </a:spcAft>
              <a:buClr>
                <a:srgbClr val="000000"/>
              </a:buClr>
              <a:buSzPts val="1400"/>
              <a:buFontTx/>
              <a:buNone/>
              <a:tabLst/>
              <a:defRPr/>
            </a:pPr>
            <a:endParaRPr kumimoji="0" sz="2000" b="0" i="0" u="none" strike="noStrike" kern="1200" cap="none" spc="0" normalizeH="0" baseline="0" noProof="0" dirty="0">
              <a:ln>
                <a:noFill/>
              </a:ln>
              <a:solidFill>
                <a:srgbClr val="333333"/>
              </a:solidFill>
              <a:effectLst/>
              <a:uLnTx/>
              <a:uFillTx/>
              <a:latin typeface="Arial" panose="020B0604020202020204" pitchFamily="34" charset="0"/>
              <a:ea typeface="MS PGothic" panose="020B0600070205080204" pitchFamily="34" charset="-128"/>
              <a:cs typeface="Arial"/>
            </a:endParaRPr>
          </a:p>
          <a:p>
            <a:pPr marL="0" marR="0" lvl="0" indent="0" algn="l" defTabSz="914400" rtl="0" eaLnBrk="0" fontAlgn="base" latinLnBrk="0" hangingPunct="0">
              <a:lnSpc>
                <a:spcPct val="100000"/>
              </a:lnSpc>
              <a:spcBef>
                <a:spcPts val="0"/>
              </a:spcBef>
              <a:spcAft>
                <a:spcPts val="0"/>
              </a:spcAft>
              <a:buClr>
                <a:srgbClr val="000000"/>
              </a:buClr>
              <a:buSzPts val="1400"/>
              <a:buFontTx/>
              <a:buNone/>
              <a:tabLst/>
              <a:defRPr/>
            </a:pPr>
            <a:endParaRPr kumimoji="0" sz="2000" b="0" i="0" u="none" strike="noStrike" kern="1200" cap="none" spc="0" normalizeH="0" baseline="0" noProof="0" dirty="0">
              <a:ln>
                <a:noFill/>
              </a:ln>
              <a:solidFill>
                <a:srgbClr val="333333"/>
              </a:solidFill>
              <a:effectLst/>
              <a:uLnTx/>
              <a:uFillTx/>
              <a:latin typeface="Arial" panose="020B0604020202020204" pitchFamily="34" charset="0"/>
              <a:ea typeface="MS PGothic" panose="020B0600070205080204" pitchFamily="34" charset="-128"/>
              <a:cs typeface="Arial"/>
            </a:endParaRPr>
          </a:p>
          <a:p>
            <a:pPr marL="0" marR="0" lvl="0" indent="0" algn="l" defTabSz="914400" rtl="0" eaLnBrk="0" fontAlgn="base" latinLnBrk="0" hangingPunct="0">
              <a:lnSpc>
                <a:spcPct val="100000"/>
              </a:lnSpc>
              <a:spcBef>
                <a:spcPts val="0"/>
              </a:spcBef>
              <a:spcAft>
                <a:spcPts val="0"/>
              </a:spcAft>
              <a:buClr>
                <a:srgbClr val="000000"/>
              </a:buClr>
              <a:buSzPts val="1400"/>
              <a:buFontTx/>
              <a:buNone/>
              <a:tabLst/>
              <a:defRPr/>
            </a:pPr>
            <a:endParaRPr kumimoji="0" sz="2000" b="0" i="0" u="none" strike="noStrike" kern="1200" cap="none" spc="0" normalizeH="0" baseline="0" noProof="0" dirty="0">
              <a:ln>
                <a:noFill/>
              </a:ln>
              <a:solidFill>
                <a:srgbClr val="333333"/>
              </a:solidFill>
              <a:effectLst/>
              <a:uLnTx/>
              <a:uFillTx/>
              <a:latin typeface="Arial" panose="020B0604020202020204" pitchFamily="34" charset="0"/>
              <a:ea typeface="MS PGothic" panose="020B0600070205080204" pitchFamily="34" charset="-128"/>
              <a:cs typeface="Arial"/>
            </a:endParaRPr>
          </a:p>
        </p:txBody>
      </p:sp>
      <p:pic>
        <p:nvPicPr>
          <p:cNvPr id="21512" name="Google Shape;182;p21">
            <a:extLst>
              <a:ext uri="{FF2B5EF4-FFF2-40B4-BE49-F238E27FC236}">
                <a16:creationId xmlns:a16="http://schemas.microsoft.com/office/drawing/2014/main" id="{4240A71E-738A-2045-A075-F3351BB6D2C8}"/>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15987" y="2254250"/>
            <a:ext cx="10075863"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914543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Google Shape;144;p18">
            <a:extLst>
              <a:ext uri="{FF2B5EF4-FFF2-40B4-BE49-F238E27FC236}">
                <a16:creationId xmlns:a16="http://schemas.microsoft.com/office/drawing/2014/main" id="{4E1B9467-46E8-8147-A2AC-8E1271371FA8}"/>
              </a:ext>
            </a:extLst>
          </p:cNvPr>
          <p:cNvSpPr txBox="1">
            <a:spLocks noChangeArrowheads="1"/>
          </p:cNvSpPr>
          <p:nvPr/>
        </p:nvSpPr>
        <p:spPr bwMode="auto">
          <a:xfrm>
            <a:off x="313530" y="267504"/>
            <a:ext cx="8021637" cy="573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850" tIns="39425" rIns="78850" bIns="39425"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
                <a:srgbClr val="000000"/>
              </a:buClr>
              <a:buSzPts val="2800"/>
              <a:buFontTx/>
              <a:buNone/>
              <a:tabLst/>
              <a:defRPr/>
            </a:pPr>
            <a:r>
              <a:rPr kumimoji="0" lang="en-US" altLang="nl-NL"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4. Warning </a:t>
            </a:r>
            <a:r>
              <a:rPr kumimoji="0" lang="en-US" altLang="nl-NL"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d</a:t>
            </a:r>
            <a:r>
              <a:rPr kumimoji="0" lang="en-US" altLang="nl-NL"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issemination and communication </a:t>
            </a:r>
            <a:endParaRPr kumimoji="0" lang="nl-NL" altLang="nl-NL"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endParaRPr>
          </a:p>
        </p:txBody>
      </p:sp>
      <p:sp>
        <p:nvSpPr>
          <p:cNvPr id="145" name="Google Shape;145;p18">
            <a:extLst>
              <a:ext uri="{FF2B5EF4-FFF2-40B4-BE49-F238E27FC236}">
                <a16:creationId xmlns:a16="http://schemas.microsoft.com/office/drawing/2014/main" id="{640EE7E0-ECC7-3048-BAE4-613D8B9674A6}"/>
              </a:ext>
            </a:extLst>
          </p:cNvPr>
          <p:cNvSpPr/>
          <p:nvPr/>
        </p:nvSpPr>
        <p:spPr>
          <a:xfrm>
            <a:off x="550068" y="1305303"/>
            <a:ext cx="7548563" cy="2282825"/>
          </a:xfrm>
          <a:prstGeom prst="rect">
            <a:avLst/>
          </a:prstGeom>
          <a:noFill/>
          <a:ln>
            <a:noFill/>
          </a:ln>
        </p:spPr>
        <p:txBody>
          <a:bodyPr spcFirstLastPara="1" lIns="91425" tIns="45700" rIns="91425" bIns="45700"/>
          <a:lstStyle/>
          <a:p>
            <a:pPr marL="0" marR="0" lvl="0" indent="0" algn="l" defTabSz="914400" rtl="0" eaLnBrk="0" fontAlgn="base" latinLnBrk="0" hangingPunct="0">
              <a:lnSpc>
                <a:spcPct val="100000"/>
              </a:lnSpc>
              <a:spcBef>
                <a:spcPts val="0"/>
              </a:spcBef>
              <a:spcAft>
                <a:spcPts val="0"/>
              </a:spcAft>
              <a:buClr>
                <a:srgbClr val="000000"/>
              </a:buClr>
              <a:buSzPts val="2000"/>
              <a:buFontTx/>
              <a:buNone/>
              <a:tabLst/>
              <a:defRPr/>
            </a:pPr>
            <a:r>
              <a:rPr kumimoji="0" lang="en-US" sz="2000" b="0" i="0" u="none" strike="noStrike" kern="1200" cap="none" spc="0" normalizeH="0" baseline="0" noProof="0" dirty="0">
                <a:ln>
                  <a:noFill/>
                </a:ln>
                <a:solidFill>
                  <a:srgbClr val="333333"/>
                </a:solidFill>
                <a:effectLst/>
                <a:uLnTx/>
                <a:uFillTx/>
                <a:latin typeface="Arial"/>
                <a:ea typeface="Arial"/>
                <a:cs typeface="Arial"/>
                <a:sym typeface="Arial"/>
              </a:rPr>
              <a:t> A people-</a:t>
            </a:r>
            <a:r>
              <a:rPr kumimoji="0" lang="en-US" sz="2000" b="0" i="0" u="none" strike="noStrike" kern="1200" cap="none" spc="0" normalizeH="0" baseline="0" noProof="0" dirty="0" err="1">
                <a:ln>
                  <a:noFill/>
                </a:ln>
                <a:solidFill>
                  <a:srgbClr val="333333"/>
                </a:solidFill>
                <a:effectLst/>
                <a:uLnTx/>
                <a:uFillTx/>
                <a:latin typeface="Arial"/>
                <a:ea typeface="Arial"/>
                <a:cs typeface="Arial"/>
                <a:sym typeface="Arial"/>
              </a:rPr>
              <a:t>centred</a:t>
            </a:r>
            <a:r>
              <a:rPr kumimoji="0" lang="en-US" sz="2000" b="0" i="0" u="none" strike="noStrike" kern="1200" cap="none" spc="0" normalizeH="0" baseline="0" noProof="0" dirty="0">
                <a:ln>
                  <a:noFill/>
                </a:ln>
                <a:solidFill>
                  <a:srgbClr val="333333"/>
                </a:solidFill>
                <a:effectLst/>
                <a:uLnTx/>
                <a:uFillTx/>
                <a:latin typeface="Arial"/>
                <a:ea typeface="Arial"/>
                <a:cs typeface="Arial"/>
                <a:sym typeface="Arial"/>
              </a:rPr>
              <a:t> EWS ensures that </a:t>
            </a:r>
            <a:r>
              <a:rPr kumimoji="0" lang="en-US" sz="2000" b="1" i="1" u="none" strike="noStrike" kern="1200" cap="none" spc="0" normalizeH="0" baseline="0" noProof="0" dirty="0">
                <a:ln>
                  <a:noFill/>
                </a:ln>
                <a:solidFill>
                  <a:srgbClr val="333333"/>
                </a:solidFill>
                <a:effectLst/>
                <a:uLnTx/>
                <a:uFillTx/>
                <a:latin typeface="Arial"/>
                <a:ea typeface="Arial"/>
                <a:cs typeface="Arial"/>
                <a:sym typeface="Arial"/>
              </a:rPr>
              <a:t>those at risk receive early warning</a:t>
            </a:r>
            <a:r>
              <a:rPr kumimoji="0" lang="en-US" sz="2000" b="0" i="0" u="none" strike="noStrike" kern="1200" cap="none" spc="0" normalizeH="0" baseline="0" noProof="0" dirty="0">
                <a:ln>
                  <a:noFill/>
                </a:ln>
                <a:solidFill>
                  <a:srgbClr val="333333"/>
                </a:solidFill>
                <a:effectLst/>
                <a:uLnTx/>
                <a:uFillTx/>
                <a:latin typeface="Arial"/>
                <a:ea typeface="Arial"/>
                <a:cs typeface="Arial"/>
                <a:sym typeface="Arial"/>
              </a:rPr>
              <a:t> information</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MS PGothic" panose="020B0600070205080204" pitchFamily="34" charset="-128"/>
                <a:cs typeface="Arial"/>
              </a:rPr>
              <a:t> that is </a:t>
            </a:r>
            <a:r>
              <a:rPr kumimoji="0" lang="en-US" sz="2000" b="1" i="1" u="none" strike="noStrike" kern="1200" cap="none" spc="0" normalizeH="0" baseline="0" noProof="0" dirty="0">
                <a:ln>
                  <a:noFill/>
                </a:ln>
                <a:solidFill>
                  <a:srgbClr val="333333"/>
                </a:solidFill>
                <a:effectLst/>
                <a:uLnTx/>
                <a:uFillTx/>
                <a:latin typeface="Arial" panose="020B0604020202020204" pitchFamily="34" charset="0"/>
                <a:ea typeface="MS PGothic" panose="020B0600070205080204" pitchFamily="34" charset="-128"/>
                <a:cs typeface="Arial"/>
              </a:rPr>
              <a:t>clear, understandable</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MS PGothic" panose="020B0600070205080204" pitchFamily="34" charset="-128"/>
                <a:cs typeface="Arial"/>
              </a:rPr>
              <a:t> and actionable in</a:t>
            </a:r>
            <a:r>
              <a:rPr kumimoji="0" lang="en-US" sz="2000" b="0" i="0" u="none" strike="noStrike" kern="1200" cap="none" spc="0" normalizeH="0" baseline="0" noProof="0" dirty="0">
                <a:ln>
                  <a:noFill/>
                </a:ln>
                <a:solidFill>
                  <a:srgbClr val="333333"/>
                </a:solidFill>
                <a:effectLst/>
                <a:uLnTx/>
                <a:uFillTx/>
                <a:latin typeface="Arial"/>
                <a:ea typeface="Arial"/>
                <a:cs typeface="Arial"/>
                <a:sym typeface="Arial"/>
              </a:rPr>
              <a:t> a </a:t>
            </a:r>
            <a:r>
              <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MS PGothic" panose="020B0600070205080204" pitchFamily="34" charset="-128"/>
                <a:cs typeface="Arial"/>
              </a:rPr>
              <a:t>timely </a:t>
            </a:r>
            <a:r>
              <a:rPr kumimoji="0" lang="en-US" sz="2000" b="0" i="0" u="none" strike="noStrike" kern="1200" cap="none" spc="0" normalizeH="0" baseline="0" noProof="0" dirty="0">
                <a:ln>
                  <a:noFill/>
                </a:ln>
                <a:solidFill>
                  <a:srgbClr val="333333"/>
                </a:solidFill>
                <a:effectLst/>
                <a:uLnTx/>
                <a:uFillTx/>
                <a:latin typeface="Arial"/>
                <a:ea typeface="Arial"/>
                <a:cs typeface="Arial"/>
                <a:sym typeface="Arial"/>
              </a:rPr>
              <a:t>manner</a:t>
            </a:r>
            <a:r>
              <a:rPr kumimoji="0" lang="en-US" sz="2000" b="1" i="1" u="none" strike="noStrike" kern="1200" cap="none" spc="0" normalizeH="0" baseline="0" noProof="0" dirty="0">
                <a:ln>
                  <a:noFill/>
                </a:ln>
                <a:solidFill>
                  <a:srgbClr val="333333"/>
                </a:solidFill>
                <a:effectLst/>
                <a:uLnTx/>
                <a:uFillTx/>
                <a:latin typeface="Arial" panose="020B0604020202020204" pitchFamily="34" charset="0"/>
                <a:ea typeface="MS PGothic" panose="020B0600070205080204" pitchFamily="34" charset="-128"/>
                <a:cs typeface="Arial"/>
              </a:rPr>
              <a:t>.</a:t>
            </a:r>
            <a:endParaRPr kumimoji="0" sz="2000" b="0" i="0" u="none" strike="noStrike" kern="1200" cap="none" spc="0" normalizeH="0" baseline="0" noProof="0" dirty="0">
              <a:ln>
                <a:noFill/>
              </a:ln>
              <a:solidFill>
                <a:srgbClr val="333333"/>
              </a:solidFill>
              <a:effectLst/>
              <a:uLnTx/>
              <a:uFillTx/>
              <a:latin typeface="Arial"/>
              <a:ea typeface="Arial"/>
              <a:cs typeface="Arial"/>
              <a:sym typeface="Arial"/>
            </a:endParaRPr>
          </a:p>
          <a:p>
            <a:pPr marL="0" marR="0" lvl="0" indent="0" algn="l" defTabSz="914400" rtl="0" eaLnBrk="0" fontAlgn="base" latinLnBrk="0" hangingPunct="0">
              <a:lnSpc>
                <a:spcPct val="100000"/>
              </a:lnSpc>
              <a:spcBef>
                <a:spcPts val="0"/>
              </a:spcBef>
              <a:spcAft>
                <a:spcPts val="0"/>
              </a:spcAft>
              <a:buClr>
                <a:srgbClr val="000000"/>
              </a:buClr>
              <a:buSzPts val="2000"/>
              <a:buFontTx/>
              <a:buNone/>
              <a:tabLst/>
              <a:defRPr/>
            </a:pPr>
            <a:endParaRPr kumimoji="0" sz="2000" b="0" i="0" u="none" strike="noStrike" kern="1200" cap="none" spc="0" normalizeH="0" baseline="0" noProof="0" dirty="0">
              <a:ln>
                <a:noFill/>
              </a:ln>
              <a:solidFill>
                <a:srgbClr val="333333"/>
              </a:solidFill>
              <a:effectLst/>
              <a:uLnTx/>
              <a:uFillTx/>
              <a:latin typeface="Arial"/>
              <a:ea typeface="Arial"/>
              <a:cs typeface="Arial"/>
              <a:sym typeface="Arial"/>
            </a:endParaRPr>
          </a:p>
          <a:p>
            <a:pPr marL="0" marR="0" lvl="0" indent="0" algn="l" defTabSz="914400" rtl="0" eaLnBrk="0" fontAlgn="base" latinLnBrk="0" hangingPunct="0">
              <a:lnSpc>
                <a:spcPct val="100000"/>
              </a:lnSpc>
              <a:spcBef>
                <a:spcPts val="0"/>
              </a:spcBef>
              <a:spcAft>
                <a:spcPts val="0"/>
              </a:spcAft>
              <a:buClr>
                <a:srgbClr val="000000"/>
              </a:buClr>
              <a:buSzPts val="2000"/>
              <a:buFontTx/>
              <a:buNone/>
              <a:tabLst/>
              <a:defRPr/>
            </a:pPr>
            <a:r>
              <a:rPr kumimoji="0" lang="en-US" sz="2000" b="1" i="1" u="none" strike="noStrike" kern="1200" cap="none" spc="0" normalizeH="0" baseline="0" noProof="0" dirty="0">
                <a:ln>
                  <a:noFill/>
                </a:ln>
                <a:solidFill>
                  <a:srgbClr val="333333"/>
                </a:solidFill>
                <a:effectLst/>
                <a:uLnTx/>
                <a:uFillTx/>
                <a:latin typeface="Arial"/>
                <a:ea typeface="Arial"/>
                <a:cs typeface="Arial"/>
                <a:sym typeface="Arial"/>
              </a:rPr>
              <a:t>Multiple channels of communication</a:t>
            </a:r>
            <a:r>
              <a:rPr kumimoji="0" lang="en-US" sz="2000" b="0" i="0" u="none" strike="noStrike" kern="1200" cap="none" spc="0" normalizeH="0" baseline="0" noProof="0" dirty="0">
                <a:ln>
                  <a:noFill/>
                </a:ln>
                <a:solidFill>
                  <a:srgbClr val="333333"/>
                </a:solidFill>
                <a:effectLst/>
                <a:uLnTx/>
                <a:uFillTx/>
                <a:latin typeface="Arial"/>
                <a:ea typeface="Arial"/>
                <a:cs typeface="Arial"/>
                <a:sym typeface="Arial"/>
              </a:rPr>
              <a:t> within reach of those at risk should be used.</a:t>
            </a:r>
            <a:endParaRPr kumimoji="0" sz="2000" b="0" i="0" u="none" strike="noStrike" kern="1200" cap="none" spc="0" normalizeH="0" baseline="0" noProof="0" dirty="0">
              <a:ln>
                <a:noFill/>
              </a:ln>
              <a:solidFill>
                <a:srgbClr val="333333"/>
              </a:solidFill>
              <a:effectLst/>
              <a:uLnTx/>
              <a:uFillTx/>
              <a:latin typeface="Arial"/>
              <a:ea typeface="Arial"/>
              <a:cs typeface="Arial"/>
              <a:sym typeface="Arial"/>
            </a:endParaRPr>
          </a:p>
          <a:p>
            <a:pPr marL="457200" marR="0" lvl="0" indent="0" algn="l" defTabSz="914400" rtl="0" eaLnBrk="0" fontAlgn="base" latinLnBrk="0" hangingPunct="0">
              <a:lnSpc>
                <a:spcPct val="100000"/>
              </a:lnSpc>
              <a:spcBef>
                <a:spcPts val="0"/>
              </a:spcBef>
              <a:spcAft>
                <a:spcPts val="0"/>
              </a:spcAft>
              <a:buClrTx/>
              <a:buSzTx/>
              <a:buFontTx/>
              <a:buNone/>
              <a:tabLst/>
              <a:defRPr/>
            </a:pPr>
            <a:endParaRPr kumimoji="0" sz="1400" b="0" i="0" u="none" strike="noStrike" kern="1200" cap="none" spc="0" normalizeH="0" baseline="0" noProof="0" dirty="0">
              <a:ln>
                <a:noFill/>
              </a:ln>
              <a:solidFill>
                <a:srgbClr val="333333"/>
              </a:solidFill>
              <a:effectLst/>
              <a:uLnTx/>
              <a:uFillTx/>
              <a:latin typeface="Arial"/>
              <a:ea typeface="Arial"/>
              <a:cs typeface="Arial"/>
              <a:sym typeface="Arial"/>
            </a:endParaRPr>
          </a:p>
          <a:p>
            <a:pPr marL="0" marR="0" lvl="0" indent="0" algn="l" defTabSz="914400" rtl="0" eaLnBrk="0" fontAlgn="base" latinLnBrk="0" hangingPunct="0">
              <a:lnSpc>
                <a:spcPct val="100000"/>
              </a:lnSpc>
              <a:spcBef>
                <a:spcPts val="0"/>
              </a:spcBef>
              <a:spcAft>
                <a:spcPts val="0"/>
              </a:spcAft>
              <a:buClr>
                <a:srgbClr val="000000"/>
              </a:buClr>
              <a:buSzPts val="1400"/>
              <a:buFontTx/>
              <a:buNone/>
              <a:tabLst/>
              <a:defRPr/>
            </a:pPr>
            <a:endParaRPr kumimoji="0" sz="1400" b="0" i="0" u="none" strike="noStrike" kern="1200" cap="none" spc="0" normalizeH="0" baseline="0" noProof="0" dirty="0">
              <a:ln>
                <a:noFill/>
              </a:ln>
              <a:solidFill>
                <a:srgbClr val="333333"/>
              </a:solidFill>
              <a:effectLst/>
              <a:uLnTx/>
              <a:uFillTx/>
              <a:latin typeface="Arial"/>
              <a:ea typeface="Arial"/>
              <a:cs typeface="Arial"/>
              <a:sym typeface="Arial"/>
            </a:endParaRPr>
          </a:p>
          <a:p>
            <a:pPr marL="0" marR="0" lvl="0" indent="0" algn="l" defTabSz="914400" rtl="0" eaLnBrk="0" fontAlgn="base" latinLnBrk="0" hangingPunct="0">
              <a:lnSpc>
                <a:spcPct val="100000"/>
              </a:lnSpc>
              <a:spcBef>
                <a:spcPts val="0"/>
              </a:spcBef>
              <a:spcAft>
                <a:spcPts val="0"/>
              </a:spcAft>
              <a:buClr>
                <a:srgbClr val="000000"/>
              </a:buClr>
              <a:buSzPts val="1400"/>
              <a:buFontTx/>
              <a:buNone/>
              <a:tabLst/>
              <a:defRPr/>
            </a:pPr>
            <a:endParaRPr kumimoji="0" sz="1400" b="0" i="0" u="none" strike="noStrike" kern="1200" cap="none" spc="0" normalizeH="0" baseline="0" noProof="0" dirty="0">
              <a:ln>
                <a:noFill/>
              </a:ln>
              <a:solidFill>
                <a:srgbClr val="333333"/>
              </a:solidFill>
              <a:effectLst/>
              <a:uLnTx/>
              <a:uFillTx/>
              <a:latin typeface="Arial"/>
              <a:ea typeface="Arial"/>
              <a:cs typeface="Arial"/>
              <a:sym typeface="Arial"/>
            </a:endParaRP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333333"/>
              </a:solidFill>
              <a:effectLst/>
              <a:uLnTx/>
              <a:uFillTx/>
              <a:latin typeface="Arial" panose="020B0604020202020204" pitchFamily="34" charset="0"/>
              <a:ea typeface="MS PGothic" panose="020B0600070205080204" pitchFamily="34" charset="-128"/>
              <a:cs typeface="Arial"/>
            </a:endParaRPr>
          </a:p>
        </p:txBody>
      </p:sp>
      <p:pic>
        <p:nvPicPr>
          <p:cNvPr id="23556" name="Google Shape;146;p18">
            <a:extLst>
              <a:ext uri="{FF2B5EF4-FFF2-40B4-BE49-F238E27FC236}">
                <a16:creationId xmlns:a16="http://schemas.microsoft.com/office/drawing/2014/main" id="{DEB8FA65-3D2A-0E43-850D-DC63D3FDE29D}"/>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054850" y="3429000"/>
            <a:ext cx="5141913"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 name="Google Shape;147;p18">
            <a:extLst>
              <a:ext uri="{FF2B5EF4-FFF2-40B4-BE49-F238E27FC236}">
                <a16:creationId xmlns:a16="http://schemas.microsoft.com/office/drawing/2014/main" id="{0FFE1428-1C99-E047-ADF8-6ED1D0C28A14}"/>
              </a:ext>
            </a:extLst>
          </p:cNvPr>
          <p:cNvSpPr txBox="1"/>
          <p:nvPr/>
        </p:nvSpPr>
        <p:spPr>
          <a:xfrm>
            <a:off x="145054" y="3588128"/>
            <a:ext cx="6668429" cy="1944688"/>
          </a:xfrm>
          <a:prstGeom prst="rect">
            <a:avLst/>
          </a:prstGeom>
          <a:noFill/>
          <a:ln>
            <a:noFill/>
          </a:ln>
        </p:spPr>
        <p:txBody>
          <a:bodyPr spcFirstLastPara="1" lIns="91425" tIns="91425" rIns="91425" bIns="91425"/>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Arial" panose="020B0604020202020204" pitchFamily="34" charset="0"/>
                <a:ea typeface="MS PGothic" panose="020B0600070205080204" pitchFamily="34" charset="-128"/>
                <a:cs typeface="Arial"/>
              </a:rPr>
              <a:t>Questions to consider:</a:t>
            </a:r>
            <a:endParaRPr kumimoji="0" sz="2000" b="0" i="0" u="none" strike="noStrike" kern="1200" cap="none" spc="0" normalizeH="0" baseline="0" noProof="0" dirty="0">
              <a:ln>
                <a:noFill/>
              </a:ln>
              <a:effectLst/>
              <a:uLnTx/>
              <a:uFillTx/>
              <a:latin typeface="Arial" panose="020B0604020202020204" pitchFamily="34" charset="0"/>
              <a:ea typeface="MS PGothic" panose="020B0600070205080204" pitchFamily="34" charset="-128"/>
              <a:cs typeface="Arial"/>
            </a:endParaRPr>
          </a:p>
          <a:p>
            <a:pPr marL="285750" marR="0" lvl="0" indent="-298450" algn="l" defTabSz="914400" rtl="0" eaLnBrk="0" fontAlgn="base" latinLnBrk="0" hangingPunct="0">
              <a:lnSpc>
                <a:spcPct val="100000"/>
              </a:lnSpc>
              <a:spcBef>
                <a:spcPts val="0"/>
              </a:spcBef>
              <a:spcAft>
                <a:spcPts val="0"/>
              </a:spcAft>
              <a:buClr>
                <a:srgbClr val="000000"/>
              </a:buClr>
              <a:buSzPts val="1600"/>
              <a:buFontTx/>
              <a:buChar char="•"/>
              <a:tabLst/>
              <a:defRPr/>
            </a:pPr>
            <a:r>
              <a:rPr kumimoji="0" lang="en-US" sz="2000" b="0" i="0" u="none" strike="noStrike" kern="1200" cap="none" spc="0" normalizeH="0" baseline="0" noProof="0" dirty="0">
                <a:ln>
                  <a:noFill/>
                </a:ln>
                <a:effectLst/>
                <a:uLnTx/>
                <a:uFillTx/>
                <a:latin typeface="Arial" panose="020B0604020202020204" pitchFamily="34" charset="0"/>
                <a:ea typeface="MS PGothic" panose="020B0600070205080204" pitchFamily="34" charset="-128"/>
                <a:cs typeface="Arial"/>
              </a:rPr>
              <a:t>Do warnings reach all those at risk and most vulnerable?</a:t>
            </a:r>
            <a:endParaRPr kumimoji="0" sz="2000" b="0" i="0" u="none" strike="noStrike" kern="1200" cap="none" spc="0" normalizeH="0" baseline="0" noProof="0" dirty="0">
              <a:ln>
                <a:noFill/>
              </a:ln>
              <a:effectLst/>
              <a:uLnTx/>
              <a:uFillTx/>
              <a:latin typeface="Arial" panose="020B0604020202020204" pitchFamily="34" charset="0"/>
              <a:ea typeface="MS PGothic" panose="020B0600070205080204" pitchFamily="34" charset="-128"/>
              <a:cs typeface="Arial"/>
            </a:endParaRPr>
          </a:p>
          <a:p>
            <a:pPr marL="285750" marR="0" lvl="0" indent="-298450" algn="l" defTabSz="914400" rtl="0" eaLnBrk="0" fontAlgn="base" latinLnBrk="0" hangingPunct="0">
              <a:lnSpc>
                <a:spcPct val="100000"/>
              </a:lnSpc>
              <a:spcBef>
                <a:spcPts val="0"/>
              </a:spcBef>
              <a:spcAft>
                <a:spcPts val="0"/>
              </a:spcAft>
              <a:buClr>
                <a:srgbClr val="000000"/>
              </a:buClr>
              <a:buSzPts val="1600"/>
              <a:buFontTx/>
              <a:buChar char="•"/>
              <a:tabLst/>
              <a:defRPr/>
            </a:pPr>
            <a:r>
              <a:rPr kumimoji="0" lang="en-US" sz="2000" b="0" i="0" u="none" strike="noStrike" kern="1200" cap="none" spc="0" normalizeH="0" baseline="0" noProof="0" dirty="0">
                <a:ln>
                  <a:noFill/>
                </a:ln>
                <a:effectLst/>
                <a:uLnTx/>
                <a:uFillTx/>
                <a:latin typeface="Arial" panose="020B0604020202020204" pitchFamily="34" charset="0"/>
                <a:ea typeface="MS PGothic" panose="020B0600070205080204" pitchFamily="34" charset="-128"/>
                <a:cs typeface="Arial"/>
              </a:rPr>
              <a:t>Are the risks and warnings understood?</a:t>
            </a:r>
            <a:endParaRPr kumimoji="0" sz="2000" b="0" i="0" u="none" strike="noStrike" kern="1200" cap="none" spc="0" normalizeH="0" baseline="0" noProof="0" dirty="0">
              <a:ln>
                <a:noFill/>
              </a:ln>
              <a:effectLst/>
              <a:uLnTx/>
              <a:uFillTx/>
              <a:latin typeface="Arial" panose="020B0604020202020204" pitchFamily="34" charset="0"/>
              <a:ea typeface="MS PGothic" panose="020B0600070205080204" pitchFamily="34" charset="-128"/>
              <a:cs typeface="Arial"/>
            </a:endParaRPr>
          </a:p>
          <a:p>
            <a:pPr marL="285750" marR="0" lvl="0" indent="-298450" algn="l" defTabSz="914400" rtl="0" eaLnBrk="0" fontAlgn="base" latinLnBrk="0" hangingPunct="0">
              <a:lnSpc>
                <a:spcPct val="100000"/>
              </a:lnSpc>
              <a:spcBef>
                <a:spcPts val="0"/>
              </a:spcBef>
              <a:spcAft>
                <a:spcPts val="0"/>
              </a:spcAft>
              <a:buClr>
                <a:srgbClr val="000000"/>
              </a:buClr>
              <a:buSzPts val="1600"/>
              <a:buFontTx/>
              <a:buChar char="•"/>
              <a:tabLst/>
              <a:defRPr/>
            </a:pPr>
            <a:r>
              <a:rPr kumimoji="0" lang="en-US" sz="2000" b="0" i="0" u="none" strike="noStrike" kern="1200" cap="none" spc="0" normalizeH="0" baseline="0" noProof="0" dirty="0">
                <a:ln>
                  <a:noFill/>
                </a:ln>
                <a:effectLst/>
                <a:uLnTx/>
                <a:uFillTx/>
                <a:latin typeface="Arial" panose="020B0604020202020204" pitchFamily="34" charset="0"/>
                <a:ea typeface="MS PGothic" panose="020B0600070205080204" pitchFamily="34" charset="-128"/>
                <a:cs typeface="Arial"/>
              </a:rPr>
              <a:t>Is the warning information clear and useable?</a:t>
            </a:r>
            <a:endParaRPr kumimoji="0" sz="2000" b="0" i="0" u="none" strike="noStrike" kern="1200" cap="none" spc="0" normalizeH="0" baseline="0" noProof="0" dirty="0">
              <a:ln>
                <a:noFill/>
              </a:ln>
              <a:effectLst/>
              <a:uLnTx/>
              <a:uFillTx/>
              <a:latin typeface="Arial" panose="020B0604020202020204" pitchFamily="34" charset="0"/>
              <a:ea typeface="MS PGothic" panose="020B0600070205080204" pitchFamily="34" charset="-128"/>
              <a:cs typeface="Arial"/>
            </a:endParaRPr>
          </a:p>
          <a:p>
            <a:pPr marL="285750" marR="0" lvl="0" indent="-298450" algn="l" defTabSz="914400" rtl="0" eaLnBrk="0" fontAlgn="base" latinLnBrk="0" hangingPunct="0">
              <a:lnSpc>
                <a:spcPct val="100000"/>
              </a:lnSpc>
              <a:spcBef>
                <a:spcPts val="0"/>
              </a:spcBef>
              <a:spcAft>
                <a:spcPts val="0"/>
              </a:spcAft>
              <a:buClr>
                <a:srgbClr val="000000"/>
              </a:buClr>
              <a:buSzPts val="1600"/>
              <a:buFontTx/>
              <a:buChar char="•"/>
              <a:tabLst/>
              <a:defRPr/>
            </a:pPr>
            <a:r>
              <a:rPr kumimoji="0" lang="en-US" sz="2000" b="0" i="0" u="none" strike="noStrike" kern="1200" cap="none" spc="0" normalizeH="0" baseline="0" noProof="0" dirty="0">
                <a:ln>
                  <a:noFill/>
                </a:ln>
                <a:effectLst/>
                <a:uLnTx/>
                <a:uFillTx/>
                <a:latin typeface="Arial" panose="020B0604020202020204" pitchFamily="34" charset="0"/>
                <a:ea typeface="MS PGothic" panose="020B0600070205080204" pitchFamily="34" charset="-128"/>
                <a:cs typeface="Arial"/>
              </a:rPr>
              <a:t>Is there enough time between the warning and the disaster to take early actions? </a:t>
            </a:r>
            <a:endParaRPr kumimoji="0" sz="2000" b="0" i="0" u="none" strike="noStrike" kern="1200" cap="none" spc="0" normalizeH="0" baseline="0" noProof="0" dirty="0">
              <a:ln>
                <a:noFill/>
              </a:ln>
              <a:effectLst/>
              <a:uLnTx/>
              <a:uFillTx/>
              <a:latin typeface="Arial" panose="020B0604020202020204" pitchFamily="34" charset="0"/>
              <a:ea typeface="MS PGothic" panose="020B0600070205080204" pitchFamily="34" charset="-128"/>
              <a:cs typeface="Arial"/>
            </a:endParaRPr>
          </a:p>
          <a:p>
            <a:pPr marL="285750" marR="0" lvl="0" indent="-298450" algn="l" defTabSz="914400" rtl="0" eaLnBrk="0" fontAlgn="base" latinLnBrk="0" hangingPunct="0">
              <a:lnSpc>
                <a:spcPct val="100000"/>
              </a:lnSpc>
              <a:spcBef>
                <a:spcPts val="0"/>
              </a:spcBef>
              <a:spcAft>
                <a:spcPts val="0"/>
              </a:spcAft>
              <a:buClr>
                <a:srgbClr val="000000"/>
              </a:buClr>
              <a:buSzPts val="1600"/>
              <a:buFontTx/>
              <a:buChar char="•"/>
              <a:tabLst/>
              <a:defRPr/>
            </a:pPr>
            <a:r>
              <a:rPr kumimoji="0" lang="en-US" sz="2000" b="0" i="0" u="none" strike="noStrike" kern="1200" cap="none" spc="0" normalizeH="0" baseline="0" noProof="0" dirty="0">
                <a:ln>
                  <a:noFill/>
                </a:ln>
                <a:effectLst/>
                <a:uLnTx/>
                <a:uFillTx/>
                <a:latin typeface="Arial" panose="020B0604020202020204" pitchFamily="34" charset="0"/>
                <a:ea typeface="MS PGothic" panose="020B0600070205080204" pitchFamily="34" charset="-128"/>
                <a:cs typeface="Arial"/>
              </a:rPr>
              <a:t>Is the warning reaching the most remote areas?</a:t>
            </a:r>
            <a:endParaRPr kumimoji="0" sz="2000" b="0" i="0" u="none" strike="noStrike" kern="1200" cap="none" spc="0" normalizeH="0" baseline="0" noProof="0" dirty="0">
              <a:ln>
                <a:noFill/>
              </a:ln>
              <a:effectLst/>
              <a:uLnTx/>
              <a:uFillTx/>
              <a:latin typeface="Arial" panose="020B0604020202020204" pitchFamily="34" charset="0"/>
              <a:ea typeface="MS PGothic" panose="020B0600070205080204" pitchFamily="34" charset="-128"/>
              <a:cs typeface="Arial"/>
            </a:endParaRPr>
          </a:p>
        </p:txBody>
      </p:sp>
      <p:cxnSp>
        <p:nvCxnSpPr>
          <p:cNvPr id="8" name="Google Shape;164;p20">
            <a:extLst>
              <a:ext uri="{FF2B5EF4-FFF2-40B4-BE49-F238E27FC236}">
                <a16:creationId xmlns:a16="http://schemas.microsoft.com/office/drawing/2014/main" id="{B204F405-AF3E-7143-975C-F1524000E831}"/>
              </a:ext>
            </a:extLst>
          </p:cNvPr>
          <p:cNvCxnSpPr>
            <a:cxnSpLocks noChangeShapeType="1"/>
          </p:cNvCxnSpPr>
          <p:nvPr/>
        </p:nvCxnSpPr>
        <p:spPr bwMode="auto">
          <a:xfrm rot="10800000" flipH="1">
            <a:off x="0" y="1015365"/>
            <a:ext cx="7867650" cy="19050"/>
          </a:xfrm>
          <a:prstGeom prst="straightConnector1">
            <a:avLst/>
          </a:prstGeom>
          <a:noFill/>
          <a:ln w="28575">
            <a:solidFill>
              <a:srgbClr val="FF0000"/>
            </a:solidFill>
            <a:miter lim="800000"/>
            <a:headEnd type="none" w="sm" len="sm"/>
            <a:tailEnd type="none" w="sm" len="sm"/>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21632449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Google Shape;154;p19">
            <a:extLst>
              <a:ext uri="{FF2B5EF4-FFF2-40B4-BE49-F238E27FC236}">
                <a16:creationId xmlns:a16="http://schemas.microsoft.com/office/drawing/2014/main" id="{1DB434A6-A16E-7B4D-8BB6-4AFFCF5FF114}"/>
              </a:ext>
            </a:extLst>
          </p:cNvPr>
          <p:cNvSpPr txBox="1">
            <a:spLocks noChangeArrowheads="1"/>
          </p:cNvSpPr>
          <p:nvPr/>
        </p:nvSpPr>
        <p:spPr bwMode="auto">
          <a:xfrm>
            <a:off x="441325" y="1125538"/>
            <a:ext cx="63119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75" tIns="41125" rIns="82275" bIns="41125"/>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
                <a:srgbClr val="000000"/>
              </a:buClr>
              <a:buSzPts val="3500"/>
              <a:buFontTx/>
              <a:buNone/>
              <a:tabLst/>
              <a:defRPr/>
            </a:pPr>
            <a:r>
              <a:rPr kumimoji="0" lang="en-US" altLang="nl-NL" sz="2200" b="1" i="0" u="none" strike="noStrike" kern="1200" cap="none" spc="0" normalizeH="0" baseline="0" noProof="0">
                <a:ln>
                  <a:noFill/>
                </a:ln>
                <a:solidFill>
                  <a:srgbClr val="000000"/>
                </a:solidFill>
                <a:effectLst/>
                <a:uLnTx/>
                <a:uFillTx/>
                <a:latin typeface="Helvetica Neue" panose="02000503000000020004" pitchFamily="2" charset="0"/>
                <a:ea typeface="MS PGothic" panose="020B0600070205080204" pitchFamily="34" charset="-128"/>
                <a:cs typeface="Arial"/>
                <a:sym typeface="Helvetica Neue" panose="02000503000000020004" pitchFamily="2" charset="0"/>
              </a:rPr>
              <a:t>Example communication longer term trends: </a:t>
            </a:r>
          </a:p>
          <a:p>
            <a:pPr marL="0" marR="0" lvl="0" indent="0" algn="l" defTabSz="914400" rtl="0" eaLnBrk="0" fontAlgn="base" latinLnBrk="0" hangingPunct="0">
              <a:lnSpc>
                <a:spcPct val="100000"/>
              </a:lnSpc>
              <a:spcBef>
                <a:spcPct val="0"/>
              </a:spcBef>
              <a:spcAft>
                <a:spcPct val="0"/>
              </a:spcAft>
              <a:buClr>
                <a:srgbClr val="000000"/>
              </a:buClr>
              <a:buSzPts val="3500"/>
              <a:buFontTx/>
              <a:buNone/>
              <a:tabLst/>
              <a:defRPr/>
            </a:pPr>
            <a:r>
              <a:rPr kumimoji="0" lang="en-US" altLang="nl-NL" sz="2200" b="1" i="0" u="none" strike="noStrike" kern="1200" cap="none" spc="0" normalizeH="0" baseline="0" noProof="0">
                <a:ln>
                  <a:noFill/>
                </a:ln>
                <a:solidFill>
                  <a:srgbClr val="000000"/>
                </a:solidFill>
                <a:effectLst/>
                <a:uLnTx/>
                <a:uFillTx/>
                <a:latin typeface="Helvetica Neue" panose="02000503000000020004" pitchFamily="2" charset="0"/>
                <a:ea typeface="MS PGothic" panose="020B0600070205080204" pitchFamily="34" charset="-128"/>
                <a:cs typeface="Arial"/>
                <a:sym typeface="Helvetica Neue" panose="02000503000000020004" pitchFamily="2" charset="0"/>
              </a:rPr>
              <a:t>Heat Wave Awareness “Flash Mobs” in India </a:t>
            </a:r>
            <a:endParaRPr kumimoji="0" lang="nl-NL" altLang="nl-NL" sz="2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endParaRPr>
          </a:p>
        </p:txBody>
      </p:sp>
      <p:pic>
        <p:nvPicPr>
          <p:cNvPr id="25603" name="Google Shape;155;p19" descr="https://www.climatecentre.org/downloads/modules/nieuws/866_image1_12%20juni%202017.jpg">
            <a:extLst>
              <a:ext uri="{FF2B5EF4-FFF2-40B4-BE49-F238E27FC236}">
                <a16:creationId xmlns:a16="http://schemas.microsoft.com/office/drawing/2014/main" id="{3D1488C3-6512-8841-9724-31AC622BF554}"/>
              </a:ext>
            </a:extLst>
          </p:cNvPr>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1325" y="2079625"/>
            <a:ext cx="6067425" cy="387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Google Shape;156;p19">
            <a:extLst>
              <a:ext uri="{FF2B5EF4-FFF2-40B4-BE49-F238E27FC236}">
                <a16:creationId xmlns:a16="http://schemas.microsoft.com/office/drawing/2014/main" id="{97B94C95-AB55-0D49-AA09-B9206A7C6E30}"/>
              </a:ext>
            </a:extLst>
          </p:cNvPr>
          <p:cNvSpPr>
            <a:spLocks noChangeArrowheads="1"/>
          </p:cNvSpPr>
          <p:nvPr/>
        </p:nvSpPr>
        <p:spPr bwMode="auto">
          <a:xfrm>
            <a:off x="441325" y="5984875"/>
            <a:ext cx="6311900"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
                <a:srgbClr val="000000"/>
              </a:buClr>
              <a:buSzPts val="1600"/>
              <a:buFontTx/>
              <a:buNone/>
              <a:tabLst/>
              <a:defRPr/>
            </a:pPr>
            <a:r>
              <a:rPr kumimoji="0" lang="en-US" altLang="nl-NL" sz="16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Photo: India Red Cross Society heatwave flash mob in Delhi, 2018</a:t>
            </a:r>
            <a:endParaRPr kumimoji="0" lang="nl-NL" altLang="nl-NL" sz="16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endParaRPr>
          </a:p>
        </p:txBody>
      </p:sp>
      <p:sp>
        <p:nvSpPr>
          <p:cNvPr id="25606" name="Google Shape;137;p17">
            <a:extLst>
              <a:ext uri="{FF2B5EF4-FFF2-40B4-BE49-F238E27FC236}">
                <a16:creationId xmlns:a16="http://schemas.microsoft.com/office/drawing/2014/main" id="{2F5554C0-0CDC-0248-8DCF-6E8CE81EFB57}"/>
              </a:ext>
            </a:extLst>
          </p:cNvPr>
          <p:cNvSpPr txBox="1">
            <a:spLocks noChangeArrowheads="1"/>
          </p:cNvSpPr>
          <p:nvPr/>
        </p:nvSpPr>
        <p:spPr bwMode="auto">
          <a:xfrm>
            <a:off x="7566025" y="2492375"/>
            <a:ext cx="4211638"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marL="457200">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457200" marR="0" lvl="0" indent="0" algn="l" defTabSz="914400" rtl="0" eaLnBrk="0" fontAlgn="base" latinLnBrk="0" hangingPunct="0">
              <a:lnSpc>
                <a:spcPct val="100000"/>
              </a:lnSpc>
              <a:spcBef>
                <a:spcPct val="0"/>
              </a:spcBef>
              <a:spcAft>
                <a:spcPct val="0"/>
              </a:spcAft>
              <a:buClrTx/>
              <a:buSzTx/>
              <a:buFontTx/>
              <a:buNone/>
              <a:tabLst/>
              <a:defRPr/>
            </a:pPr>
            <a:r>
              <a:rPr kumimoji="0" lang="en-US" altLang="nl-NL" sz="2000" b="1" i="1" u="none" strike="noStrike" kern="1200" cap="none" spc="0" normalizeH="0" baseline="0" noProof="0">
                <a:ln>
                  <a:noFill/>
                </a:ln>
                <a:solidFill>
                  <a:srgbClr val="333333"/>
                </a:solidFill>
                <a:effectLst/>
                <a:uLnTx/>
                <a:uFillTx/>
                <a:latin typeface="Arial" panose="020B0604020202020204" pitchFamily="34" charset="0"/>
                <a:ea typeface="MS PGothic" panose="020B0600070205080204" pitchFamily="34" charset="-128"/>
                <a:cs typeface="Arial"/>
              </a:rPr>
              <a:t>But note again “National Hydro-Meteorological Services are usually the only agency mandated officially to issue short term warning messages”</a:t>
            </a:r>
            <a:r>
              <a:rPr kumimoji="0" lang="en-US" altLang="nl-NL"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rPr>
              <a:t> </a:t>
            </a:r>
            <a:endParaRPr kumimoji="0" lang="nl-NL" altLang="nl-NL"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endParaRPr>
          </a:p>
        </p:txBody>
      </p:sp>
      <p:sp>
        <p:nvSpPr>
          <p:cNvPr id="11" name="Google Shape;144;p18">
            <a:extLst>
              <a:ext uri="{FF2B5EF4-FFF2-40B4-BE49-F238E27FC236}">
                <a16:creationId xmlns:a16="http://schemas.microsoft.com/office/drawing/2014/main" id="{1569D380-C661-254F-8914-0185B19F3F4B}"/>
              </a:ext>
            </a:extLst>
          </p:cNvPr>
          <p:cNvSpPr txBox="1">
            <a:spLocks noChangeArrowheads="1"/>
          </p:cNvSpPr>
          <p:nvPr/>
        </p:nvSpPr>
        <p:spPr bwMode="auto">
          <a:xfrm>
            <a:off x="313530" y="267504"/>
            <a:ext cx="8021637" cy="573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850" tIns="39425" rIns="78850" bIns="39425"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
                <a:srgbClr val="000000"/>
              </a:buClr>
              <a:buSzPts val="2800"/>
              <a:buFontTx/>
              <a:buNone/>
              <a:tabLst/>
              <a:defRPr/>
            </a:pPr>
            <a:r>
              <a:rPr kumimoji="0" lang="en-US" altLang="nl-NL"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4. Warning </a:t>
            </a:r>
            <a:r>
              <a:rPr kumimoji="0" lang="en-US" altLang="nl-NL"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d</a:t>
            </a:r>
            <a:r>
              <a:rPr kumimoji="0" lang="en-US" altLang="nl-NL"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issemination and communication </a:t>
            </a:r>
            <a:endParaRPr kumimoji="0" lang="nl-NL" altLang="nl-NL"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endParaRPr>
          </a:p>
        </p:txBody>
      </p:sp>
      <p:cxnSp>
        <p:nvCxnSpPr>
          <p:cNvPr id="13" name="Google Shape;164;p20">
            <a:extLst>
              <a:ext uri="{FF2B5EF4-FFF2-40B4-BE49-F238E27FC236}">
                <a16:creationId xmlns:a16="http://schemas.microsoft.com/office/drawing/2014/main" id="{0BBA235F-AB13-E448-9D26-2FFE515C5502}"/>
              </a:ext>
            </a:extLst>
          </p:cNvPr>
          <p:cNvCxnSpPr>
            <a:cxnSpLocks noChangeShapeType="1"/>
          </p:cNvCxnSpPr>
          <p:nvPr/>
        </p:nvCxnSpPr>
        <p:spPr bwMode="auto">
          <a:xfrm rot="10800000" flipH="1">
            <a:off x="0" y="1015365"/>
            <a:ext cx="7867650" cy="19050"/>
          </a:xfrm>
          <a:prstGeom prst="straightConnector1">
            <a:avLst/>
          </a:prstGeom>
          <a:noFill/>
          <a:ln w="28575">
            <a:solidFill>
              <a:srgbClr val="FF0000"/>
            </a:solidFill>
            <a:miter lim="800000"/>
            <a:headEnd type="none" w="sm" len="sm"/>
            <a:tailEnd type="none" w="sm" len="sm"/>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88309596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649" name="Google Shape;187;p22">
            <a:extLst>
              <a:ext uri="{FF2B5EF4-FFF2-40B4-BE49-F238E27FC236}">
                <a16:creationId xmlns:a16="http://schemas.microsoft.com/office/drawing/2014/main" id="{69AA201B-9248-2C41-9F90-CC3F3935A4DB}"/>
              </a:ext>
            </a:extLst>
          </p:cNvPr>
          <p:cNvCxnSpPr>
            <a:cxnSpLocks noChangeShapeType="1"/>
          </p:cNvCxnSpPr>
          <p:nvPr/>
        </p:nvCxnSpPr>
        <p:spPr bwMode="auto">
          <a:xfrm>
            <a:off x="5303520" y="971550"/>
            <a:ext cx="6888480" cy="1"/>
          </a:xfrm>
          <a:prstGeom prst="straightConnector1">
            <a:avLst/>
          </a:prstGeom>
          <a:noFill/>
          <a:ln w="28575">
            <a:solidFill>
              <a:srgbClr val="FF0000"/>
            </a:solidFill>
            <a:miter lim="800000"/>
            <a:headEnd type="none" w="sm" len="sm"/>
            <a:tailEnd type="none" w="sm" len="sm"/>
          </a:ln>
          <a:extLst>
            <a:ext uri="{909E8E84-426E-40DD-AFC4-6F175D3DCCD1}">
              <a14:hiddenFill xmlns:a14="http://schemas.microsoft.com/office/drawing/2010/main">
                <a:noFill/>
              </a14:hiddenFill>
            </a:ext>
          </a:extLst>
        </p:spPr>
      </p:cxnSp>
      <p:sp>
        <p:nvSpPr>
          <p:cNvPr id="27650" name="Google Shape;188;p22">
            <a:extLst>
              <a:ext uri="{FF2B5EF4-FFF2-40B4-BE49-F238E27FC236}">
                <a16:creationId xmlns:a16="http://schemas.microsoft.com/office/drawing/2014/main" id="{776920AC-6702-E744-AA46-649D75B07F08}"/>
              </a:ext>
            </a:extLst>
          </p:cNvPr>
          <p:cNvSpPr txBox="1">
            <a:spLocks noChangeArrowheads="1"/>
          </p:cNvSpPr>
          <p:nvPr/>
        </p:nvSpPr>
        <p:spPr bwMode="auto">
          <a:xfrm>
            <a:off x="5664200" y="330200"/>
            <a:ext cx="786765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75" tIns="41125" rIns="82275" bIns="41125"/>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
                <a:srgbClr val="000000"/>
              </a:buClr>
              <a:buSzPts val="2800"/>
              <a:buFontTx/>
              <a:buNone/>
              <a:tabLst/>
              <a:defRPr/>
            </a:pPr>
            <a:r>
              <a:rPr kumimoji="0" lang="en-US" altLang="nl-NL" sz="28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Community Early Warning Systems</a:t>
            </a:r>
            <a:endParaRPr kumimoji="0" lang="nl-NL" altLang="nl-NL" sz="28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endParaRPr>
          </a:p>
        </p:txBody>
      </p:sp>
      <p:sp>
        <p:nvSpPr>
          <p:cNvPr id="27651" name="Google Shape;189;p22">
            <a:extLst>
              <a:ext uri="{FF2B5EF4-FFF2-40B4-BE49-F238E27FC236}">
                <a16:creationId xmlns:a16="http://schemas.microsoft.com/office/drawing/2014/main" id="{D1D0CE34-0B5D-6A45-8218-96419CFA9FCD}"/>
              </a:ext>
            </a:extLst>
          </p:cNvPr>
          <p:cNvSpPr txBox="1">
            <a:spLocks noChangeArrowheads="1"/>
          </p:cNvSpPr>
          <p:nvPr/>
        </p:nvSpPr>
        <p:spPr bwMode="auto">
          <a:xfrm>
            <a:off x="6719888" y="2236788"/>
            <a:ext cx="4330700"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marL="76200">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76200" marR="0" lvl="0" indent="0" algn="l" defTabSz="914400" rtl="0" eaLnBrk="0" fontAlgn="base" latinLnBrk="0" hangingPunct="0">
              <a:lnSpc>
                <a:spcPct val="100000"/>
              </a:lnSpc>
              <a:spcBef>
                <a:spcPct val="0"/>
              </a:spcBef>
              <a:spcAft>
                <a:spcPct val="0"/>
              </a:spcAft>
              <a:buClr>
                <a:srgbClr val="000000"/>
              </a:buClr>
              <a:buSzPts val="2000"/>
              <a:buFontTx/>
              <a:buNone/>
              <a:tabLst/>
              <a:defRPr/>
            </a:pPr>
            <a:r>
              <a:rPr kumimoji="0" lang="en-US" altLang="nl-NL" sz="20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It may be appropriate for a National Society to accompany a community as they develop a Community Early Warning System (C-EWS).</a:t>
            </a:r>
            <a:endParaRPr kumimoji="0" lang="nl-NL" altLang="nl-NL"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endParaRPr>
          </a:p>
          <a:p>
            <a:pPr marL="76200" marR="0" lvl="0" indent="0" algn="l" defTabSz="914400" rtl="0" eaLnBrk="0" fontAlgn="base" latinLnBrk="0" hangingPunct="0">
              <a:lnSpc>
                <a:spcPct val="100000"/>
              </a:lnSpc>
              <a:spcBef>
                <a:spcPct val="0"/>
              </a:spcBef>
              <a:spcAft>
                <a:spcPct val="0"/>
              </a:spcAft>
              <a:buClr>
                <a:srgbClr val="000000"/>
              </a:buClr>
              <a:buSzPts val="2000"/>
              <a:buFontTx/>
              <a:buNone/>
              <a:tabLst/>
              <a:defRPr/>
            </a:pPr>
            <a:endParaRPr kumimoji="0" lang="nl-NL" altLang="nl-NL" sz="20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endParaRPr>
          </a:p>
          <a:p>
            <a:pPr marL="76200" marR="0" lvl="0" indent="0" algn="l" defTabSz="914400" rtl="0" eaLnBrk="0" fontAlgn="base" latinLnBrk="0" hangingPunct="0">
              <a:lnSpc>
                <a:spcPct val="100000"/>
              </a:lnSpc>
              <a:spcBef>
                <a:spcPct val="0"/>
              </a:spcBef>
              <a:spcAft>
                <a:spcPct val="0"/>
              </a:spcAft>
              <a:buClr>
                <a:srgbClr val="000000"/>
              </a:buClr>
              <a:buSzPts val="2000"/>
              <a:buFontTx/>
              <a:buNone/>
              <a:tabLst/>
              <a:defRPr/>
            </a:pPr>
            <a:r>
              <a:rPr kumimoji="0" lang="en-US" altLang="nl-NL" sz="20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To support this work IFRC has developed resources including </a:t>
            </a:r>
            <a:r>
              <a:rPr kumimoji="0" lang="en-US" altLang="nl-NL" sz="2000" b="0" i="1"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Community Early Warning Systems Guiding Principles and a Training Toolkit – Field Guide.</a:t>
            </a:r>
            <a:endParaRPr kumimoji="0" lang="nl-NL" altLang="nl-NL"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endParaRPr>
          </a:p>
        </p:txBody>
      </p:sp>
      <p:pic>
        <p:nvPicPr>
          <p:cNvPr id="27652" name="Google Shape;190;p22" descr="https://www.preparecenter.org/sites/default/files/styles/large/public/cews_eng.png?itok=g5PwoK2O">
            <a:extLst>
              <a:ext uri="{FF2B5EF4-FFF2-40B4-BE49-F238E27FC236}">
                <a16:creationId xmlns:a16="http://schemas.microsoft.com/office/drawing/2014/main" id="{5F168BA6-91CE-2648-9840-E5394376AFFF}"/>
              </a:ext>
            </a:extLst>
          </p:cNvPr>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169244">
            <a:off x="600075" y="1809750"/>
            <a:ext cx="2328863"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Google Shape;191;p22" descr="https://www.preparecenter.org/sites/default/files/styles/large/public/cews_toolkit.png?itok=eeFm3Xzp">
            <a:extLst>
              <a:ext uri="{FF2B5EF4-FFF2-40B4-BE49-F238E27FC236}">
                <a16:creationId xmlns:a16="http://schemas.microsoft.com/office/drawing/2014/main" id="{181F4506-F0A9-C64F-B46D-F09581BCD1B3}"/>
              </a:ext>
            </a:extLst>
          </p:cNvPr>
          <p:cNvPicPr preferRelativeResize="0">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1147518">
            <a:off x="3467100" y="1974850"/>
            <a:ext cx="2295525"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030623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Google Shape;199;p23">
            <a:extLst>
              <a:ext uri="{FF2B5EF4-FFF2-40B4-BE49-F238E27FC236}">
                <a16:creationId xmlns:a16="http://schemas.microsoft.com/office/drawing/2014/main" id="{52AE60BF-B125-AC4A-93AE-70293AD0B970}"/>
              </a:ext>
            </a:extLst>
          </p:cNvPr>
          <p:cNvSpPr txBox="1">
            <a:spLocks noChangeArrowheads="1"/>
          </p:cNvSpPr>
          <p:nvPr/>
        </p:nvSpPr>
        <p:spPr bwMode="auto">
          <a:xfrm>
            <a:off x="1847850" y="1989138"/>
            <a:ext cx="9144000" cy="358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marL="76200">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76200" marR="0" lvl="0" indent="0" algn="ctr" defTabSz="914400" rtl="0" eaLnBrk="0" fontAlgn="base" latinLnBrk="0" hangingPunct="0">
              <a:lnSpc>
                <a:spcPct val="100000"/>
              </a:lnSpc>
              <a:spcBef>
                <a:spcPct val="0"/>
              </a:spcBef>
              <a:spcAft>
                <a:spcPct val="0"/>
              </a:spcAft>
              <a:buClr>
                <a:srgbClr val="000000"/>
              </a:buClr>
              <a:buSzPts val="2400"/>
              <a:buFontTx/>
              <a:buNone/>
              <a:tabLst/>
              <a:defRPr/>
            </a:pPr>
            <a:r>
              <a:rPr kumimoji="0" lang="en-US" altLang="nl-NL"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A Community Early Warning System (C-EWS) is:</a:t>
            </a:r>
            <a:endParaRPr kumimoji="0" lang="nl-NL" altLang="nl-NL"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endParaRPr>
          </a:p>
          <a:p>
            <a:pPr marL="76200" marR="0" lvl="0" indent="0" algn="ctr" defTabSz="914400" rtl="0" eaLnBrk="0" fontAlgn="base" latinLnBrk="0" hangingPunct="0">
              <a:lnSpc>
                <a:spcPct val="100000"/>
              </a:lnSpc>
              <a:spcBef>
                <a:spcPct val="0"/>
              </a:spcBef>
              <a:spcAft>
                <a:spcPct val="0"/>
              </a:spcAft>
              <a:buClr>
                <a:srgbClr val="000000"/>
              </a:buClr>
              <a:buSzPts val="2400"/>
              <a:buFontTx/>
              <a:buNone/>
              <a:tabLst/>
              <a:defRPr/>
            </a:pPr>
            <a:r>
              <a:rPr kumimoji="0" lang="en-US" altLang="nl-NL"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 </a:t>
            </a:r>
            <a:endParaRPr kumimoji="0" lang="nl-NL" altLang="nl-NL"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endParaRPr>
          </a:p>
          <a:p>
            <a:pPr marL="76200" marR="0" lvl="0" indent="0" algn="ctr" defTabSz="914400" rtl="0" eaLnBrk="0" fontAlgn="base" latinLnBrk="0" hangingPunct="0">
              <a:lnSpc>
                <a:spcPct val="100000"/>
              </a:lnSpc>
              <a:spcBef>
                <a:spcPct val="0"/>
              </a:spcBef>
              <a:spcAft>
                <a:spcPct val="0"/>
              </a:spcAft>
              <a:buClrTx/>
              <a:buSzTx/>
              <a:buFontTx/>
              <a:buNone/>
              <a:tabLst/>
              <a:defRPr/>
            </a:pPr>
            <a:r>
              <a:rPr kumimoji="0" lang="en-US" altLang="nl-NL"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"An effort </a:t>
            </a:r>
            <a:r>
              <a:rPr kumimoji="0" lang="en-US" altLang="nl-NL" sz="2400" b="1" i="0" u="none" strike="noStrike" kern="1200" cap="none" spc="0" normalizeH="0" baseline="0" noProof="0">
                <a:ln>
                  <a:noFill/>
                </a:ln>
                <a:solidFill>
                  <a:srgbClr val="C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by or with, but not for, a community </a:t>
            </a:r>
            <a:endParaRPr kumimoji="0" lang="nl-NL" altLang="nl-NL"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endParaRPr>
          </a:p>
          <a:p>
            <a:pPr marL="76200" marR="0" lvl="0" indent="0" algn="ctr" defTabSz="914400" rtl="0" eaLnBrk="0" fontAlgn="base" latinLnBrk="0" hangingPunct="0">
              <a:lnSpc>
                <a:spcPct val="100000"/>
              </a:lnSpc>
              <a:spcBef>
                <a:spcPct val="0"/>
              </a:spcBef>
              <a:spcAft>
                <a:spcPct val="0"/>
              </a:spcAft>
              <a:buClrTx/>
              <a:buSzTx/>
              <a:buFontTx/>
              <a:buNone/>
              <a:tabLst/>
              <a:defRPr/>
            </a:pPr>
            <a:r>
              <a:rPr kumimoji="0" lang="en-US" altLang="nl-NL"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to </a:t>
            </a:r>
            <a:r>
              <a:rPr kumimoji="0" lang="en-US" altLang="nl-NL" sz="2400" b="1" i="0" u="none" strike="noStrike" kern="1200" cap="none" spc="0" normalizeH="0" baseline="0" noProof="0">
                <a:ln>
                  <a:noFill/>
                </a:ln>
                <a:solidFill>
                  <a:srgbClr val="C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systematically</a:t>
            </a:r>
            <a:r>
              <a:rPr kumimoji="0" lang="en-US" altLang="nl-NL" sz="2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 </a:t>
            </a:r>
            <a:r>
              <a:rPr kumimoji="0" lang="en-US" altLang="nl-NL"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collect, compile and/or analyse information </a:t>
            </a:r>
          </a:p>
          <a:p>
            <a:pPr marL="76200" marR="0" lvl="0" indent="0" algn="ctr" defTabSz="914400" rtl="0" eaLnBrk="0" fontAlgn="base" latinLnBrk="0" hangingPunct="0">
              <a:lnSpc>
                <a:spcPct val="100000"/>
              </a:lnSpc>
              <a:spcBef>
                <a:spcPct val="0"/>
              </a:spcBef>
              <a:spcAft>
                <a:spcPct val="0"/>
              </a:spcAft>
              <a:buClrTx/>
              <a:buSzTx/>
              <a:buFontTx/>
              <a:buNone/>
              <a:tabLst/>
              <a:defRPr/>
            </a:pPr>
            <a:r>
              <a:rPr kumimoji="0" lang="en-US" altLang="nl-NL"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that </a:t>
            </a:r>
            <a:r>
              <a:rPr kumimoji="0" lang="en-US" altLang="nl-NL" sz="2400" b="1" i="0" u="none" strike="noStrike" kern="1200" cap="none" spc="0" normalizeH="0" baseline="0" noProof="0">
                <a:ln>
                  <a:noFill/>
                </a:ln>
                <a:solidFill>
                  <a:srgbClr val="C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enables the dissemination of warning messages </a:t>
            </a:r>
          </a:p>
          <a:p>
            <a:pPr marL="76200" marR="0" lvl="0" indent="0" algn="ctr" defTabSz="914400" rtl="0" eaLnBrk="0" fontAlgn="base" latinLnBrk="0" hangingPunct="0">
              <a:lnSpc>
                <a:spcPct val="100000"/>
              </a:lnSpc>
              <a:spcBef>
                <a:spcPct val="0"/>
              </a:spcBef>
              <a:spcAft>
                <a:spcPct val="0"/>
              </a:spcAft>
              <a:buClrTx/>
              <a:buSzTx/>
              <a:buFontTx/>
              <a:buNone/>
              <a:tabLst/>
              <a:defRPr/>
            </a:pPr>
            <a:r>
              <a:rPr kumimoji="0" lang="en-US" altLang="nl-NL" sz="2400" b="1" i="0" u="none" strike="noStrike" kern="1200" cap="none" spc="0" normalizeH="0" baseline="0" noProof="0">
                <a:ln>
                  <a:noFill/>
                </a:ln>
                <a:solidFill>
                  <a:srgbClr val="C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that when actionable </a:t>
            </a:r>
            <a:r>
              <a:rPr kumimoji="0" lang="en-US" altLang="nl-NL"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can help the community </a:t>
            </a:r>
          </a:p>
          <a:p>
            <a:pPr marL="76200" marR="0" lvl="0" indent="0" algn="ctr" defTabSz="914400" rtl="0" eaLnBrk="0" fontAlgn="base" latinLnBrk="0" hangingPunct="0">
              <a:lnSpc>
                <a:spcPct val="100000"/>
              </a:lnSpc>
              <a:spcBef>
                <a:spcPct val="0"/>
              </a:spcBef>
              <a:spcAft>
                <a:spcPct val="0"/>
              </a:spcAft>
              <a:buClrTx/>
              <a:buSzTx/>
              <a:buFontTx/>
              <a:buNone/>
              <a:tabLst/>
              <a:defRPr/>
            </a:pPr>
            <a:r>
              <a:rPr kumimoji="0" lang="en-US" altLang="nl-NL"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(or others downstream) </a:t>
            </a:r>
            <a:r>
              <a:rPr kumimoji="0" lang="en-US" altLang="nl-NL" sz="2400" b="1" i="0" u="none" strike="noStrike" kern="1200" cap="none" spc="0" normalizeH="0" baseline="0" noProof="0">
                <a:ln>
                  <a:noFill/>
                </a:ln>
                <a:solidFill>
                  <a:srgbClr val="C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reduce harm or loss from a hazard </a:t>
            </a:r>
          </a:p>
          <a:p>
            <a:pPr marL="76200" marR="0" lvl="0" indent="0" algn="ctr" defTabSz="914400" rtl="0" eaLnBrk="0" fontAlgn="base" latinLnBrk="0" hangingPunct="0">
              <a:lnSpc>
                <a:spcPct val="100000"/>
              </a:lnSpc>
              <a:spcBef>
                <a:spcPct val="0"/>
              </a:spcBef>
              <a:spcAft>
                <a:spcPct val="0"/>
              </a:spcAft>
              <a:buClrTx/>
              <a:buSzTx/>
              <a:buFontTx/>
              <a:buNone/>
              <a:tabLst/>
              <a:defRPr/>
            </a:pPr>
            <a:r>
              <a:rPr kumimoji="0" lang="en-US" altLang="nl-NL"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(or threat) event (or process).”</a:t>
            </a:r>
            <a:endParaRPr kumimoji="0" lang="nl-NL" altLang="nl-NL"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endParaRPr>
          </a:p>
        </p:txBody>
      </p:sp>
      <p:sp>
        <p:nvSpPr>
          <p:cNvPr id="29700" name="Google Shape;200;p23">
            <a:extLst>
              <a:ext uri="{FF2B5EF4-FFF2-40B4-BE49-F238E27FC236}">
                <a16:creationId xmlns:a16="http://schemas.microsoft.com/office/drawing/2014/main" id="{3B26ECB4-BC71-1B48-813C-01E81BEEA650}"/>
              </a:ext>
            </a:extLst>
          </p:cNvPr>
          <p:cNvSpPr txBox="1">
            <a:spLocks noChangeArrowheads="1"/>
          </p:cNvSpPr>
          <p:nvPr/>
        </p:nvSpPr>
        <p:spPr bwMode="auto">
          <a:xfrm>
            <a:off x="4630737" y="1226344"/>
            <a:ext cx="7561263"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75" tIns="41125" rIns="82275" bIns="41125"/>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
                <a:srgbClr val="000000"/>
              </a:buClr>
              <a:buSzPts val="3500"/>
              <a:buFontTx/>
              <a:buNone/>
              <a:tabLst/>
              <a:defRPr/>
            </a:pPr>
            <a:r>
              <a:rPr kumimoji="0" lang="en-US" altLang="nl-NL"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CEWS - Definition</a:t>
            </a:r>
            <a:endParaRPr kumimoji="0" lang="nl-NL" altLang="nl-NL"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endParaRPr>
          </a:p>
        </p:txBody>
      </p:sp>
      <p:cxnSp>
        <p:nvCxnSpPr>
          <p:cNvPr id="6" name="Google Shape;187;p22">
            <a:extLst>
              <a:ext uri="{FF2B5EF4-FFF2-40B4-BE49-F238E27FC236}">
                <a16:creationId xmlns:a16="http://schemas.microsoft.com/office/drawing/2014/main" id="{F33C8B84-87EB-504B-9C8E-3598222B63B2}"/>
              </a:ext>
            </a:extLst>
          </p:cNvPr>
          <p:cNvCxnSpPr>
            <a:cxnSpLocks noChangeShapeType="1"/>
          </p:cNvCxnSpPr>
          <p:nvPr/>
        </p:nvCxnSpPr>
        <p:spPr bwMode="auto">
          <a:xfrm>
            <a:off x="5303520" y="971550"/>
            <a:ext cx="6888480" cy="1"/>
          </a:xfrm>
          <a:prstGeom prst="straightConnector1">
            <a:avLst/>
          </a:prstGeom>
          <a:noFill/>
          <a:ln w="28575">
            <a:solidFill>
              <a:srgbClr val="FF0000"/>
            </a:solidFill>
            <a:miter lim="800000"/>
            <a:headEnd type="none" w="sm" len="sm"/>
            <a:tailEnd type="none" w="sm" len="sm"/>
          </a:ln>
          <a:extLst>
            <a:ext uri="{909E8E84-426E-40DD-AFC4-6F175D3DCCD1}">
              <a14:hiddenFill xmlns:a14="http://schemas.microsoft.com/office/drawing/2010/main">
                <a:noFill/>
              </a14:hiddenFill>
            </a:ext>
          </a:extLst>
        </p:spPr>
      </p:cxnSp>
      <p:sp>
        <p:nvSpPr>
          <p:cNvPr id="7" name="Google Shape;188;p22">
            <a:extLst>
              <a:ext uri="{FF2B5EF4-FFF2-40B4-BE49-F238E27FC236}">
                <a16:creationId xmlns:a16="http://schemas.microsoft.com/office/drawing/2014/main" id="{893C1296-8BE0-874F-B71E-487B97E306B2}"/>
              </a:ext>
            </a:extLst>
          </p:cNvPr>
          <p:cNvSpPr txBox="1">
            <a:spLocks noChangeArrowheads="1"/>
          </p:cNvSpPr>
          <p:nvPr/>
        </p:nvSpPr>
        <p:spPr bwMode="auto">
          <a:xfrm>
            <a:off x="5664200" y="330200"/>
            <a:ext cx="786765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75" tIns="41125" rIns="82275" bIns="41125"/>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
                <a:srgbClr val="000000"/>
              </a:buClr>
              <a:buSzPts val="2800"/>
              <a:buFontTx/>
              <a:buNone/>
              <a:tabLst/>
              <a:defRPr/>
            </a:pPr>
            <a:r>
              <a:rPr kumimoji="0" lang="en-US" altLang="nl-NL" sz="28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Community Early Warning Systems</a:t>
            </a:r>
            <a:endParaRPr kumimoji="0" lang="nl-NL" altLang="nl-NL" sz="28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endParaRPr>
          </a:p>
        </p:txBody>
      </p:sp>
    </p:spTree>
    <p:extLst>
      <p:ext uri="{BB962C8B-B14F-4D97-AF65-F5344CB8AC3E}">
        <p14:creationId xmlns:p14="http://schemas.microsoft.com/office/powerpoint/2010/main" val="382909956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Google Shape;208;p24">
            <a:extLst>
              <a:ext uri="{FF2B5EF4-FFF2-40B4-BE49-F238E27FC236}">
                <a16:creationId xmlns:a16="http://schemas.microsoft.com/office/drawing/2014/main" id="{257F0DDA-30F2-4140-BA56-937283682794}"/>
              </a:ext>
            </a:extLst>
          </p:cNvPr>
          <p:cNvSpPr txBox="1"/>
          <p:nvPr/>
        </p:nvSpPr>
        <p:spPr>
          <a:xfrm>
            <a:off x="4751229" y="2014220"/>
            <a:ext cx="7993062" cy="4648200"/>
          </a:xfrm>
          <a:prstGeom prst="rect">
            <a:avLst/>
          </a:prstGeom>
          <a:noFill/>
          <a:ln>
            <a:noFill/>
          </a:ln>
        </p:spPr>
        <p:txBody>
          <a:bodyPr spcFirstLastPara="1" lIns="91425" tIns="91425" rIns="91425" bIns="91425"/>
          <a:lstStyle/>
          <a:p>
            <a:pPr marL="76200" marR="0" lvl="0" indent="0" algn="l" defTabSz="914400" rtl="0" eaLnBrk="0" fontAlgn="base" latinLnBrk="0" hangingPunct="0">
              <a:lnSpc>
                <a:spcPct val="100000"/>
              </a:lnSpc>
              <a:spcBef>
                <a:spcPts val="0"/>
              </a:spcBef>
              <a:spcAft>
                <a:spcPts val="0"/>
              </a:spcAft>
              <a:buClr>
                <a:srgbClr val="000000"/>
              </a:buClr>
              <a:buSzPts val="1400"/>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The IFRC has identified key principles to guide the design and implementation of CEWS. Many of them have a </a:t>
            </a:r>
            <a:r>
              <a:rPr kumimoji="0" lang="en-US" sz="20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a:rPr>
              <a:t>climate related dimension.</a:t>
            </a:r>
            <a:endParaRPr kumimoji="0" sz="20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a:endParaRPr>
          </a:p>
          <a:p>
            <a:pPr marL="76200" marR="0" lvl="0" indent="0" algn="l" defTabSz="914400" rtl="0" eaLnBrk="0" fontAlgn="base" latinLnBrk="0" hangingPunct="0">
              <a:lnSpc>
                <a:spcPct val="100000"/>
              </a:lnSpc>
              <a:spcBef>
                <a:spcPts val="0"/>
              </a:spcBef>
              <a:spcAft>
                <a:spcPts val="0"/>
              </a:spcAft>
              <a:buClr>
                <a:srgbClr val="000000"/>
              </a:buClr>
              <a:buSzPts val="1400"/>
              <a:buFontTx/>
              <a:buNone/>
              <a:tabLst/>
              <a:defRPr/>
            </a:pPr>
            <a:endParaRPr kumimoji="0" sz="20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a:endParaRPr>
          </a:p>
          <a:p>
            <a:pPr marL="533400" marR="0" lvl="0" indent="-419100" algn="l" defTabSz="914400" rtl="0" eaLnBrk="0" fontAlgn="base" latinLnBrk="0" hangingPunct="0">
              <a:lnSpc>
                <a:spcPct val="100000"/>
              </a:lnSpc>
              <a:spcBef>
                <a:spcPts val="0"/>
              </a:spcBef>
              <a:spcAft>
                <a:spcPts val="0"/>
              </a:spcAft>
              <a:buClr>
                <a:srgbClr val="C00000"/>
              </a:buClr>
              <a:buSzPts val="1800"/>
              <a:buFontTx/>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Integrate with DRR</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a:p>
            <a:pPr marL="533400" marR="0" lvl="0" indent="-419100" algn="l" defTabSz="914400" rtl="0" eaLnBrk="0" fontAlgn="base" latinLnBrk="0" hangingPunct="0">
              <a:lnSpc>
                <a:spcPct val="100000"/>
              </a:lnSpc>
              <a:spcBef>
                <a:spcPts val="0"/>
              </a:spcBef>
              <a:spcAft>
                <a:spcPts val="0"/>
              </a:spcAft>
              <a:buClr>
                <a:srgbClr val="C00000"/>
              </a:buClr>
              <a:buSzPts val="1800"/>
              <a:buFontTx/>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Synergy across levels</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a:p>
            <a:pPr marL="533400" marR="0" lvl="0" indent="-419100" algn="l" defTabSz="914400" rtl="0" eaLnBrk="0" fontAlgn="base" latinLnBrk="0" hangingPunct="0">
              <a:lnSpc>
                <a:spcPct val="100000"/>
              </a:lnSpc>
              <a:spcBef>
                <a:spcPts val="0"/>
              </a:spcBef>
              <a:spcAft>
                <a:spcPts val="0"/>
              </a:spcAft>
              <a:buClr>
                <a:srgbClr val="C00000"/>
              </a:buClr>
              <a:buSzPts val="1800"/>
              <a:buFontTx/>
              <a:buChar char="✓"/>
              <a:tabLst/>
              <a:defRPr/>
            </a:pPr>
            <a:r>
              <a:rPr kumimoji="0" lang="en-US" sz="18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a:rPr>
              <a:t>Multi-hazard EWS</a:t>
            </a:r>
            <a:endParaRPr kumimoji="0" sz="18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a:endParaRPr>
          </a:p>
          <a:p>
            <a:pPr marL="533400" marR="0" lvl="0" indent="-419100" algn="l" defTabSz="914400" rtl="0" eaLnBrk="0" fontAlgn="base" latinLnBrk="0" hangingPunct="0">
              <a:lnSpc>
                <a:spcPct val="100000"/>
              </a:lnSpc>
              <a:spcBef>
                <a:spcPts val="0"/>
              </a:spcBef>
              <a:spcAft>
                <a:spcPts val="0"/>
              </a:spcAft>
              <a:buClr>
                <a:srgbClr val="C00000"/>
              </a:buClr>
              <a:buSzPts val="1800"/>
              <a:buFontTx/>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Include vulnerability</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a:p>
            <a:pPr marL="533400" marR="0" lvl="0" indent="-419100" algn="l" defTabSz="914400" rtl="0" eaLnBrk="0" fontAlgn="base" latinLnBrk="0" hangingPunct="0">
              <a:lnSpc>
                <a:spcPct val="100000"/>
              </a:lnSpc>
              <a:spcBef>
                <a:spcPts val="0"/>
              </a:spcBef>
              <a:spcAft>
                <a:spcPts val="0"/>
              </a:spcAft>
              <a:buClr>
                <a:srgbClr val="C00000"/>
              </a:buClr>
              <a:buSzPts val="1800"/>
              <a:buFontTx/>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EWS components with multiple functions</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a:p>
            <a:pPr marL="533400" marR="0" lvl="0" indent="-419100" algn="l" defTabSz="914400" rtl="0" eaLnBrk="0" fontAlgn="base" latinLnBrk="0" hangingPunct="0">
              <a:lnSpc>
                <a:spcPct val="100000"/>
              </a:lnSpc>
              <a:spcBef>
                <a:spcPts val="0"/>
              </a:spcBef>
              <a:spcAft>
                <a:spcPts val="0"/>
              </a:spcAft>
              <a:buClr>
                <a:srgbClr val="C00000"/>
              </a:buClr>
              <a:buSzPts val="1800"/>
              <a:buFontTx/>
              <a:buChar char="✓"/>
              <a:tabLst/>
              <a:defRPr/>
            </a:pPr>
            <a:r>
              <a:rPr kumimoji="0" lang="en-US" sz="18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a:rPr>
              <a:t>Multiple timescales</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a:p>
            <a:pPr marL="533400" marR="0" lvl="0" indent="-419100" algn="l" defTabSz="914400" rtl="0" eaLnBrk="0" fontAlgn="base" latinLnBrk="0" hangingPunct="0">
              <a:lnSpc>
                <a:spcPct val="100000"/>
              </a:lnSpc>
              <a:spcBef>
                <a:spcPts val="0"/>
              </a:spcBef>
              <a:spcAft>
                <a:spcPts val="0"/>
              </a:spcAft>
              <a:buClr>
                <a:srgbClr val="C00000"/>
              </a:buClr>
              <a:buSzPts val="1800"/>
              <a:buFontTx/>
              <a:buChar char="✓"/>
              <a:tabLst/>
              <a:defRPr/>
            </a:pPr>
            <a:r>
              <a:rPr kumimoji="0" lang="en-US" sz="18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a:rPr>
              <a:t>Multiple knowledge systems</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a:p>
            <a:pPr marL="533400" marR="0" lvl="0" indent="-419100" algn="l" defTabSz="914400" rtl="0" eaLnBrk="0" fontAlgn="base" latinLnBrk="0" hangingPunct="0">
              <a:lnSpc>
                <a:spcPct val="100000"/>
              </a:lnSpc>
              <a:spcBef>
                <a:spcPts val="0"/>
              </a:spcBef>
              <a:spcAft>
                <a:spcPts val="0"/>
              </a:spcAft>
              <a:buClr>
                <a:srgbClr val="C00000"/>
              </a:buClr>
              <a:buSzPts val="1800"/>
              <a:buFontTx/>
              <a:buChar char="✓"/>
              <a:tabLst/>
              <a:defRPr/>
            </a:pPr>
            <a:r>
              <a:rPr kumimoji="0" lang="en-US" sz="18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a:rPr>
              <a:t>Evolving risk and rising uncertainty</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a:p>
            <a:pPr marL="533400" marR="0" lvl="0" indent="-419100" algn="l" defTabSz="914400" rtl="0" eaLnBrk="0" fontAlgn="base" latinLnBrk="0" hangingPunct="0">
              <a:lnSpc>
                <a:spcPct val="100000"/>
              </a:lnSpc>
              <a:spcBef>
                <a:spcPts val="0"/>
              </a:spcBef>
              <a:spcAft>
                <a:spcPts val="0"/>
              </a:spcAft>
              <a:buClr>
                <a:srgbClr val="C00000"/>
              </a:buClr>
              <a:buSzPts val="1800"/>
              <a:buFontTx/>
              <a:buChar char="✓"/>
              <a:tabLst/>
              <a:defRPr/>
            </a:pPr>
            <a:r>
              <a:rPr kumimoji="0" lang="en-US" sz="18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a:rPr>
              <a:t>Full vulnerability and hazard-scape</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a:p>
            <a:pPr marL="533400" marR="0" lvl="0" indent="-419100" algn="l" defTabSz="914400" rtl="0" eaLnBrk="0" fontAlgn="base" latinLnBrk="0" hangingPunct="0">
              <a:lnSpc>
                <a:spcPct val="100000"/>
              </a:lnSpc>
              <a:spcBef>
                <a:spcPts val="0"/>
              </a:spcBef>
              <a:spcAft>
                <a:spcPts val="0"/>
              </a:spcAft>
              <a:buClr>
                <a:srgbClr val="C00000"/>
              </a:buClr>
              <a:buSzPts val="1800"/>
              <a:buFontTx/>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Appropriate technology</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a:p>
            <a:pPr marL="533400" marR="0" lvl="0" indent="-419100" algn="l" defTabSz="914400" rtl="0" eaLnBrk="0" fontAlgn="base" latinLnBrk="0" hangingPunct="0">
              <a:lnSpc>
                <a:spcPct val="100000"/>
              </a:lnSpc>
              <a:spcBef>
                <a:spcPts val="0"/>
              </a:spcBef>
              <a:spcAft>
                <a:spcPts val="0"/>
              </a:spcAft>
              <a:buClr>
                <a:srgbClr val="C00000"/>
              </a:buClr>
              <a:buSzPts val="1800"/>
              <a:buFontTx/>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Redundancy in indicators and communication channels</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a:p>
            <a:pPr marL="533400" marR="0" lvl="0" indent="-419100" algn="l" defTabSz="914400" rtl="0" eaLnBrk="0" fontAlgn="base" latinLnBrk="0" hangingPunct="0">
              <a:lnSpc>
                <a:spcPct val="100000"/>
              </a:lnSpc>
              <a:spcBef>
                <a:spcPts val="0"/>
              </a:spcBef>
              <a:spcAft>
                <a:spcPts val="0"/>
              </a:spcAft>
              <a:buClr>
                <a:srgbClr val="C00000"/>
              </a:buClr>
              <a:buSzPts val="1800"/>
              <a:buFontTx/>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Target and reach disadvantaged and vulnerable groups</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p:txBody>
      </p:sp>
      <p:sp>
        <p:nvSpPr>
          <p:cNvPr id="31748" name="Google Shape;209;p24">
            <a:extLst>
              <a:ext uri="{FF2B5EF4-FFF2-40B4-BE49-F238E27FC236}">
                <a16:creationId xmlns:a16="http://schemas.microsoft.com/office/drawing/2014/main" id="{94CCD9C4-F761-0B45-94A7-0418AD8F4455}"/>
              </a:ext>
            </a:extLst>
          </p:cNvPr>
          <p:cNvSpPr txBox="1">
            <a:spLocks noChangeArrowheads="1"/>
          </p:cNvSpPr>
          <p:nvPr/>
        </p:nvSpPr>
        <p:spPr bwMode="auto">
          <a:xfrm>
            <a:off x="6944519" y="1323975"/>
            <a:ext cx="755967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75" tIns="41125" rIns="82275" bIns="41125"/>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
                <a:srgbClr val="000000"/>
              </a:buClr>
              <a:buSzPts val="3500"/>
              <a:buFontTx/>
              <a:buNone/>
              <a:tabLst/>
              <a:defRPr/>
            </a:pPr>
            <a:r>
              <a:rPr kumimoji="0" lang="en-US" altLang="nl-NL" sz="2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CEWS - </a:t>
            </a:r>
            <a:r>
              <a:rPr kumimoji="0" lang="en-US" altLang="nl-NL" sz="2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rPr>
              <a:t>Guiding Principles</a:t>
            </a:r>
            <a:endParaRPr kumimoji="0" lang="nl-NL" altLang="nl-NL"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endParaRPr>
          </a:p>
        </p:txBody>
      </p:sp>
      <p:pic>
        <p:nvPicPr>
          <p:cNvPr id="6" name="Afbeelding 2" descr="Afbeelding met gras, natuur, grond, regen&#10;&#10;Automatisch gegenereerde beschrijving">
            <a:extLst>
              <a:ext uri="{FF2B5EF4-FFF2-40B4-BE49-F238E27FC236}">
                <a16:creationId xmlns:a16="http://schemas.microsoft.com/office/drawing/2014/main" id="{1E96E986-14F8-474E-ACEC-E8009DFDA647}"/>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9261"/>
            <a:ext cx="4549140" cy="591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vak 3">
            <a:extLst>
              <a:ext uri="{FF2B5EF4-FFF2-40B4-BE49-F238E27FC236}">
                <a16:creationId xmlns:a16="http://schemas.microsoft.com/office/drawing/2014/main" id="{B0488508-3CE5-E74D-8BCC-E7C9FC8C6B02}"/>
              </a:ext>
            </a:extLst>
          </p:cNvPr>
          <p:cNvSpPr txBox="1">
            <a:spLocks noChangeArrowheads="1"/>
          </p:cNvSpPr>
          <p:nvPr/>
        </p:nvSpPr>
        <p:spPr bwMode="auto">
          <a:xfrm>
            <a:off x="0" y="5974080"/>
            <a:ext cx="2663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nl-NL"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rPr>
              <a:t>Photo: Pixtabay</a:t>
            </a:r>
          </a:p>
        </p:txBody>
      </p:sp>
      <p:cxnSp>
        <p:nvCxnSpPr>
          <p:cNvPr id="8" name="Google Shape;187;p22">
            <a:extLst>
              <a:ext uri="{FF2B5EF4-FFF2-40B4-BE49-F238E27FC236}">
                <a16:creationId xmlns:a16="http://schemas.microsoft.com/office/drawing/2014/main" id="{2D956EFB-9BE0-4545-A99C-E56503A50276}"/>
              </a:ext>
            </a:extLst>
          </p:cNvPr>
          <p:cNvCxnSpPr>
            <a:cxnSpLocks noChangeShapeType="1"/>
          </p:cNvCxnSpPr>
          <p:nvPr/>
        </p:nvCxnSpPr>
        <p:spPr bwMode="auto">
          <a:xfrm>
            <a:off x="5303520" y="971550"/>
            <a:ext cx="6888480" cy="1"/>
          </a:xfrm>
          <a:prstGeom prst="straightConnector1">
            <a:avLst/>
          </a:prstGeom>
          <a:noFill/>
          <a:ln w="28575">
            <a:solidFill>
              <a:srgbClr val="FF0000"/>
            </a:solidFill>
            <a:miter lim="800000"/>
            <a:headEnd type="none" w="sm" len="sm"/>
            <a:tailEnd type="none" w="sm" len="sm"/>
          </a:ln>
          <a:extLst>
            <a:ext uri="{909E8E84-426E-40DD-AFC4-6F175D3DCCD1}">
              <a14:hiddenFill xmlns:a14="http://schemas.microsoft.com/office/drawing/2010/main">
                <a:noFill/>
              </a14:hiddenFill>
            </a:ext>
          </a:extLst>
        </p:spPr>
      </p:cxnSp>
      <p:sp>
        <p:nvSpPr>
          <p:cNvPr id="9" name="Google Shape;188;p22">
            <a:extLst>
              <a:ext uri="{FF2B5EF4-FFF2-40B4-BE49-F238E27FC236}">
                <a16:creationId xmlns:a16="http://schemas.microsoft.com/office/drawing/2014/main" id="{239B7BDD-CAE1-B941-87A5-023CC81AE37F}"/>
              </a:ext>
            </a:extLst>
          </p:cNvPr>
          <p:cNvSpPr txBox="1">
            <a:spLocks noChangeArrowheads="1"/>
          </p:cNvSpPr>
          <p:nvPr/>
        </p:nvSpPr>
        <p:spPr bwMode="auto">
          <a:xfrm>
            <a:off x="5664200" y="330200"/>
            <a:ext cx="786765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75" tIns="41125" rIns="82275" bIns="41125"/>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
                <a:srgbClr val="000000"/>
              </a:buClr>
              <a:buSzPts val="2800"/>
              <a:buFontTx/>
              <a:buNone/>
              <a:tabLst/>
              <a:defRPr/>
            </a:pPr>
            <a:r>
              <a:rPr kumimoji="0" lang="en-US" altLang="nl-NL" sz="28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Community Early Warning Systems</a:t>
            </a:r>
            <a:endParaRPr kumimoji="0" lang="nl-NL" altLang="nl-NL" sz="28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endParaRPr>
          </a:p>
        </p:txBody>
      </p:sp>
    </p:spTree>
    <p:extLst>
      <p:ext uri="{BB962C8B-B14F-4D97-AF65-F5344CB8AC3E}">
        <p14:creationId xmlns:p14="http://schemas.microsoft.com/office/powerpoint/2010/main" val="178066717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Google Shape;216;p25">
            <a:extLst>
              <a:ext uri="{FF2B5EF4-FFF2-40B4-BE49-F238E27FC236}">
                <a16:creationId xmlns:a16="http://schemas.microsoft.com/office/drawing/2014/main" id="{AD473C01-039C-CC44-BC95-BEC102C807B7}"/>
              </a:ext>
            </a:extLst>
          </p:cNvPr>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43025" y="1700213"/>
            <a:ext cx="10369550" cy="513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Google Shape;219;p25">
            <a:extLst>
              <a:ext uri="{FF2B5EF4-FFF2-40B4-BE49-F238E27FC236}">
                <a16:creationId xmlns:a16="http://schemas.microsoft.com/office/drawing/2014/main" id="{02B94F44-D9E6-AD4E-AA5E-DAB3E637CCD4}"/>
              </a:ext>
            </a:extLst>
          </p:cNvPr>
          <p:cNvSpPr txBox="1">
            <a:spLocks noChangeArrowheads="1"/>
          </p:cNvSpPr>
          <p:nvPr/>
        </p:nvSpPr>
        <p:spPr bwMode="auto">
          <a:xfrm>
            <a:off x="2316163" y="1216025"/>
            <a:ext cx="9612312"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75" tIns="41125" rIns="82275" bIns="41125"/>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nl-NL" sz="2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Impressive examples: CEWS in Vanuatu and </a:t>
            </a:r>
            <a:r>
              <a:rPr kumimoji="0" lang="en-US" altLang="nl-NL" sz="2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rPr>
              <a:t>7</a:t>
            </a:r>
            <a:r>
              <a:rPr kumimoji="0" lang="en-US" altLang="nl-NL" sz="2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 Pacific countries</a:t>
            </a:r>
            <a:endParaRPr kumimoji="0" lang="nl-NL" altLang="nl-NL"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endParaRPr>
          </a:p>
        </p:txBody>
      </p:sp>
      <p:cxnSp>
        <p:nvCxnSpPr>
          <p:cNvPr id="6" name="Google Shape;187;p22">
            <a:extLst>
              <a:ext uri="{FF2B5EF4-FFF2-40B4-BE49-F238E27FC236}">
                <a16:creationId xmlns:a16="http://schemas.microsoft.com/office/drawing/2014/main" id="{B8B8CBD7-CD38-C343-9AEE-4C1A0321D472}"/>
              </a:ext>
            </a:extLst>
          </p:cNvPr>
          <p:cNvCxnSpPr>
            <a:cxnSpLocks noChangeShapeType="1"/>
          </p:cNvCxnSpPr>
          <p:nvPr/>
        </p:nvCxnSpPr>
        <p:spPr bwMode="auto">
          <a:xfrm>
            <a:off x="5303520" y="971550"/>
            <a:ext cx="6888480" cy="1"/>
          </a:xfrm>
          <a:prstGeom prst="straightConnector1">
            <a:avLst/>
          </a:prstGeom>
          <a:noFill/>
          <a:ln w="28575">
            <a:solidFill>
              <a:srgbClr val="FF0000"/>
            </a:solidFill>
            <a:miter lim="800000"/>
            <a:headEnd type="none" w="sm" len="sm"/>
            <a:tailEnd type="none" w="sm" len="sm"/>
          </a:ln>
          <a:extLst>
            <a:ext uri="{909E8E84-426E-40DD-AFC4-6F175D3DCCD1}">
              <a14:hiddenFill xmlns:a14="http://schemas.microsoft.com/office/drawing/2010/main">
                <a:noFill/>
              </a14:hiddenFill>
            </a:ext>
          </a:extLst>
        </p:spPr>
      </p:cxnSp>
      <p:sp>
        <p:nvSpPr>
          <p:cNvPr id="7" name="Google Shape;188;p22">
            <a:extLst>
              <a:ext uri="{FF2B5EF4-FFF2-40B4-BE49-F238E27FC236}">
                <a16:creationId xmlns:a16="http://schemas.microsoft.com/office/drawing/2014/main" id="{31CCBFD0-5FC2-5042-BBF9-A78262AE9A7B}"/>
              </a:ext>
            </a:extLst>
          </p:cNvPr>
          <p:cNvSpPr txBox="1">
            <a:spLocks noChangeArrowheads="1"/>
          </p:cNvSpPr>
          <p:nvPr/>
        </p:nvSpPr>
        <p:spPr bwMode="auto">
          <a:xfrm>
            <a:off x="5664200" y="330200"/>
            <a:ext cx="786765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75" tIns="41125" rIns="82275" bIns="41125"/>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
                <a:srgbClr val="000000"/>
              </a:buClr>
              <a:buSzPts val="2800"/>
              <a:buFontTx/>
              <a:buNone/>
              <a:tabLst/>
              <a:defRPr/>
            </a:pPr>
            <a:r>
              <a:rPr kumimoji="0" lang="en-US" altLang="nl-NL" sz="28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Community Early Warning Systems</a:t>
            </a:r>
            <a:endParaRPr kumimoji="0" lang="nl-NL" altLang="nl-NL" sz="28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endParaRPr>
          </a:p>
        </p:txBody>
      </p:sp>
    </p:spTree>
    <p:extLst>
      <p:ext uri="{BB962C8B-B14F-4D97-AF65-F5344CB8AC3E}">
        <p14:creationId xmlns:p14="http://schemas.microsoft.com/office/powerpoint/2010/main" val="133637317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Google Shape;46;p9">
            <a:extLst>
              <a:ext uri="{FF2B5EF4-FFF2-40B4-BE49-F238E27FC236}">
                <a16:creationId xmlns:a16="http://schemas.microsoft.com/office/drawing/2014/main" id="{51696C43-6A63-AC41-9187-E572A89BE90F}"/>
              </a:ext>
            </a:extLst>
          </p:cNvPr>
          <p:cNvSpPr txBox="1">
            <a:spLocks noChangeArrowheads="1"/>
          </p:cNvSpPr>
          <p:nvPr/>
        </p:nvSpPr>
        <p:spPr bwMode="auto">
          <a:xfrm>
            <a:off x="2716213" y="2459038"/>
            <a:ext cx="1179512"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
                <a:srgbClr val="000000"/>
              </a:buClr>
              <a:buSzPts val="500"/>
              <a:buFontTx/>
              <a:buNone/>
              <a:tabLst/>
              <a:defRPr/>
            </a:pPr>
            <a:r>
              <a:rPr kumimoji="0" lang="en-US" altLang="nl-NL" sz="500" b="0" i="1"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a:sym typeface="Arial" panose="020B0604020202020204" pitchFamily="34" charset="0"/>
              </a:rPr>
              <a:t>Photo: Danish Red Cross</a:t>
            </a:r>
            <a:endParaRPr kumimoji="0" lang="nl-NL" altLang="nl-NL" sz="5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a:sym typeface="Arial" panose="020B0604020202020204" pitchFamily="34" charset="0"/>
            </a:endParaRPr>
          </a:p>
        </p:txBody>
      </p:sp>
      <p:sp>
        <p:nvSpPr>
          <p:cNvPr id="38915" name="Google Shape;49;p9">
            <a:extLst>
              <a:ext uri="{FF2B5EF4-FFF2-40B4-BE49-F238E27FC236}">
                <a16:creationId xmlns:a16="http://schemas.microsoft.com/office/drawing/2014/main" id="{A72DEDFA-D85C-A640-9299-26D1CC25B7CC}"/>
              </a:ext>
            </a:extLst>
          </p:cNvPr>
          <p:cNvSpPr txBox="1">
            <a:spLocks noChangeArrowheads="1"/>
          </p:cNvSpPr>
          <p:nvPr/>
        </p:nvSpPr>
        <p:spPr bwMode="auto">
          <a:xfrm>
            <a:off x="2522538" y="2965450"/>
            <a:ext cx="3390900"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
                <a:srgbClr val="000000"/>
              </a:buClr>
              <a:buSzPts val="1800"/>
              <a:buFontTx/>
              <a:buNone/>
              <a:tabLst/>
              <a:defRPr/>
            </a:pPr>
            <a:r>
              <a:rPr kumimoji="0" lang="en-US" altLang="nl-NL"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a:t>
            </a:r>
            <a:endParaRPr kumimoji="0" lang="nl-NL" altLang="nl-NL"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endParaRPr>
          </a:p>
        </p:txBody>
      </p:sp>
      <p:sp>
        <p:nvSpPr>
          <p:cNvPr id="38916" name="Google Shape;50;p9">
            <a:extLst>
              <a:ext uri="{FF2B5EF4-FFF2-40B4-BE49-F238E27FC236}">
                <a16:creationId xmlns:a16="http://schemas.microsoft.com/office/drawing/2014/main" id="{D7BB4CED-C44C-F349-974F-023C50070108}"/>
              </a:ext>
            </a:extLst>
          </p:cNvPr>
          <p:cNvSpPr txBox="1">
            <a:spLocks noChangeArrowheads="1"/>
          </p:cNvSpPr>
          <p:nvPr/>
        </p:nvSpPr>
        <p:spPr bwMode="auto">
          <a:xfrm>
            <a:off x="6456363" y="2654300"/>
            <a:ext cx="5427662"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
                <a:srgbClr val="000000"/>
              </a:buClr>
              <a:buSzPts val="2400"/>
              <a:buFontTx/>
              <a:buNone/>
              <a:tabLst/>
              <a:defRPr/>
            </a:pPr>
            <a:r>
              <a:rPr kumimoji="0" lang="en-US" altLang="nl-NL"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This refers to the measures and actions taken by a National Society to prepare for, respond to, recover from and reduce the effects of disasters and crises.</a:t>
            </a:r>
            <a:endParaRPr kumimoji="0" lang="nl-NL" altLang="nl-NL"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endParaRPr>
          </a:p>
        </p:txBody>
      </p:sp>
      <p:pic>
        <p:nvPicPr>
          <p:cNvPr id="38917" name="Google Shape;51;p9">
            <a:extLst>
              <a:ext uri="{FF2B5EF4-FFF2-40B4-BE49-F238E27FC236}">
                <a16:creationId xmlns:a16="http://schemas.microsoft.com/office/drawing/2014/main" id="{4B6A1FD1-C9D3-9644-B9F2-38E3880758FB}"/>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456363" y="1422400"/>
            <a:ext cx="5616575"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Afbeelding 1">
            <a:extLst>
              <a:ext uri="{FF2B5EF4-FFF2-40B4-BE49-F238E27FC236}">
                <a16:creationId xmlns:a16="http://schemas.microsoft.com/office/drawing/2014/main" id="{8590B59A-E104-D24A-8CB6-B9AFDC006C5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5588" y="1422400"/>
            <a:ext cx="6081712" cy="404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9" name="Tekstvak 2">
            <a:extLst>
              <a:ext uri="{FF2B5EF4-FFF2-40B4-BE49-F238E27FC236}">
                <a16:creationId xmlns:a16="http://schemas.microsoft.com/office/drawing/2014/main" id="{02C1A37A-6149-E34E-B42F-4A30E80C3EF2}"/>
              </a:ext>
            </a:extLst>
          </p:cNvPr>
          <p:cNvSpPr txBox="1">
            <a:spLocks noChangeArrowheads="1"/>
          </p:cNvSpPr>
          <p:nvPr/>
        </p:nvSpPr>
        <p:spPr bwMode="auto">
          <a:xfrm>
            <a:off x="334963" y="5484813"/>
            <a:ext cx="5899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nl-NL"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rPr>
              <a:t>Photo: Mozambique Red Cross, cyclone Idaï 2019</a:t>
            </a:r>
          </a:p>
        </p:txBody>
      </p:sp>
      <p:cxnSp>
        <p:nvCxnSpPr>
          <p:cNvPr id="38920" name="Google Shape;78;p10">
            <a:extLst>
              <a:ext uri="{FF2B5EF4-FFF2-40B4-BE49-F238E27FC236}">
                <a16:creationId xmlns:a16="http://schemas.microsoft.com/office/drawing/2014/main" id="{99A1F4DA-AF89-7649-B871-516224E54AC2}"/>
              </a:ext>
            </a:extLst>
          </p:cNvPr>
          <p:cNvCxnSpPr>
            <a:cxnSpLocks noChangeShapeType="1"/>
          </p:cNvCxnSpPr>
          <p:nvPr/>
        </p:nvCxnSpPr>
        <p:spPr bwMode="auto">
          <a:xfrm rot="10800000" flipH="1">
            <a:off x="0" y="850900"/>
            <a:ext cx="7867650" cy="19050"/>
          </a:xfrm>
          <a:prstGeom prst="straightConnector1">
            <a:avLst/>
          </a:prstGeom>
          <a:noFill/>
          <a:ln w="28575">
            <a:solidFill>
              <a:srgbClr val="FF0000"/>
            </a:solidFill>
            <a:miter lim="800000"/>
            <a:headEnd type="none" w="sm" len="sm"/>
            <a:tailEnd type="none" w="sm" len="sm"/>
          </a:ln>
          <a:extLst>
            <a:ext uri="{909E8E84-426E-40DD-AFC4-6F175D3DCCD1}">
              <a14:hiddenFill xmlns:a14="http://schemas.microsoft.com/office/drawing/2010/main">
                <a:noFill/>
              </a14:hiddenFill>
            </a:ext>
          </a:extLst>
        </p:spPr>
      </p:cxnSp>
      <p:sp>
        <p:nvSpPr>
          <p:cNvPr id="38921" name="Google Shape;79;p10">
            <a:extLst>
              <a:ext uri="{FF2B5EF4-FFF2-40B4-BE49-F238E27FC236}">
                <a16:creationId xmlns:a16="http://schemas.microsoft.com/office/drawing/2014/main" id="{E3EF19DC-8980-9641-B3D0-9B5F94600F81}"/>
              </a:ext>
            </a:extLst>
          </p:cNvPr>
          <p:cNvSpPr txBox="1">
            <a:spLocks noChangeArrowheads="1"/>
          </p:cNvSpPr>
          <p:nvPr/>
        </p:nvSpPr>
        <p:spPr bwMode="auto">
          <a:xfrm>
            <a:off x="296863" y="188913"/>
            <a:ext cx="7815262"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rPr>
              <a:t>Preparedness for Effective Response (PER)</a:t>
            </a:r>
            <a:endParaRPr kumimoji="0" lang="en-GB" altLang="en-US" sz="2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endParaRPr>
          </a:p>
        </p:txBody>
      </p:sp>
    </p:spTree>
    <p:extLst>
      <p:ext uri="{BB962C8B-B14F-4D97-AF65-F5344CB8AC3E}">
        <p14:creationId xmlns:p14="http://schemas.microsoft.com/office/powerpoint/2010/main" val="54375972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Google Shape;57;p10">
            <a:extLst>
              <a:ext uri="{FF2B5EF4-FFF2-40B4-BE49-F238E27FC236}">
                <a16:creationId xmlns:a16="http://schemas.microsoft.com/office/drawing/2014/main" id="{57A93526-F421-6040-A147-D1A6B2295D14}"/>
              </a:ext>
            </a:extLst>
          </p:cNvPr>
          <p:cNvSpPr txBox="1">
            <a:spLocks noChangeArrowheads="1"/>
          </p:cNvSpPr>
          <p:nvPr/>
        </p:nvSpPr>
        <p:spPr bwMode="auto">
          <a:xfrm>
            <a:off x="2716213" y="2184400"/>
            <a:ext cx="1179512"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
                <a:srgbClr val="000000"/>
              </a:buClr>
              <a:buSzPts val="500"/>
              <a:buFontTx/>
              <a:buNone/>
              <a:tabLst/>
              <a:defRPr/>
            </a:pPr>
            <a:r>
              <a:rPr kumimoji="0" lang="en-US" altLang="nl-NL" sz="500" b="0" i="1"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a:sym typeface="Arial" panose="020B0604020202020204" pitchFamily="34" charset="0"/>
              </a:rPr>
              <a:t>Photo: Danish Red Cross</a:t>
            </a:r>
            <a:endParaRPr kumimoji="0" lang="nl-NL" altLang="nl-NL" sz="5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a:sym typeface="Arial" panose="020B0604020202020204" pitchFamily="34" charset="0"/>
            </a:endParaRPr>
          </a:p>
        </p:txBody>
      </p:sp>
      <p:pic>
        <p:nvPicPr>
          <p:cNvPr id="40963" name="Google Shape;60;p10">
            <a:extLst>
              <a:ext uri="{FF2B5EF4-FFF2-40B4-BE49-F238E27FC236}">
                <a16:creationId xmlns:a16="http://schemas.microsoft.com/office/drawing/2014/main" id="{BAE16B6A-38BF-C540-AE44-7519B6B3B74A}"/>
              </a:ext>
            </a:extLst>
          </p:cNvPr>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87450" y="2973388"/>
            <a:ext cx="3379788"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Google Shape;61;p10">
            <a:extLst>
              <a:ext uri="{FF2B5EF4-FFF2-40B4-BE49-F238E27FC236}">
                <a16:creationId xmlns:a16="http://schemas.microsoft.com/office/drawing/2014/main" id="{3DE953DA-517D-624B-9AF2-4006DA2C807F}"/>
              </a:ext>
            </a:extLst>
          </p:cNvPr>
          <p:cNvSpPr txBox="1">
            <a:spLocks noChangeArrowheads="1"/>
          </p:cNvSpPr>
          <p:nvPr/>
        </p:nvSpPr>
        <p:spPr bwMode="auto">
          <a:xfrm>
            <a:off x="623888" y="1662113"/>
            <a:ext cx="467995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
                <a:srgbClr val="000000"/>
              </a:buClr>
              <a:buSzPts val="2400"/>
              <a:buFontTx/>
              <a:buNone/>
              <a:tabLst/>
              <a:defRPr/>
            </a:pPr>
            <a:r>
              <a:rPr kumimoji="0" lang="en-US" altLang="nl-NL" sz="20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rPr>
              <a:t>A National Society develops a strategic work plan and implements key actions to improve their response effectiveness.</a:t>
            </a:r>
            <a:endParaRPr kumimoji="0" lang="nl-NL" altLang="nl-NL" sz="20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endParaRPr>
          </a:p>
        </p:txBody>
      </p:sp>
      <p:sp>
        <p:nvSpPr>
          <p:cNvPr id="40965" name="Google Shape;62;p10">
            <a:extLst>
              <a:ext uri="{FF2B5EF4-FFF2-40B4-BE49-F238E27FC236}">
                <a16:creationId xmlns:a16="http://schemas.microsoft.com/office/drawing/2014/main" id="{F7597399-D0E4-AD44-B23C-CAFE25EF22D5}"/>
              </a:ext>
            </a:extLst>
          </p:cNvPr>
          <p:cNvSpPr txBox="1">
            <a:spLocks noChangeArrowheads="1"/>
          </p:cNvSpPr>
          <p:nvPr/>
        </p:nvSpPr>
        <p:spPr bwMode="auto">
          <a:xfrm>
            <a:off x="7248525" y="1663700"/>
            <a:ext cx="337978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
                <a:srgbClr val="000000"/>
              </a:buClr>
              <a:buSzPts val="2400"/>
              <a:buFontTx/>
              <a:buNone/>
              <a:tabLst/>
              <a:defRPr/>
            </a:pPr>
            <a:r>
              <a:rPr kumimoji="0" lang="en-US" altLang="nl-NL" sz="20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rPr>
              <a:t>The key areas for capacity strengthening are:</a:t>
            </a:r>
            <a:endParaRPr kumimoji="0" lang="nl-NL" altLang="nl-NL" sz="20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endParaRPr>
          </a:p>
        </p:txBody>
      </p:sp>
      <p:pic>
        <p:nvPicPr>
          <p:cNvPr id="40966" name="Google Shape;63;p10">
            <a:extLst>
              <a:ext uri="{FF2B5EF4-FFF2-40B4-BE49-F238E27FC236}">
                <a16:creationId xmlns:a16="http://schemas.microsoft.com/office/drawing/2014/main" id="{97A496BB-8AD7-0846-AAFE-1FED45B1D577}"/>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a:ext>
            </a:extLst>
          </a:blip>
          <a:srcRect r="33545"/>
          <a:stretch>
            <a:fillRect/>
          </a:stretch>
        </p:blipFill>
        <p:spPr bwMode="auto">
          <a:xfrm>
            <a:off x="7248525" y="3141663"/>
            <a:ext cx="3887788" cy="270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0967" name="Google Shape;78;p10">
            <a:extLst>
              <a:ext uri="{FF2B5EF4-FFF2-40B4-BE49-F238E27FC236}">
                <a16:creationId xmlns:a16="http://schemas.microsoft.com/office/drawing/2014/main" id="{D18FE5C8-382A-214B-B35D-D62A6F973028}"/>
              </a:ext>
            </a:extLst>
          </p:cNvPr>
          <p:cNvCxnSpPr>
            <a:cxnSpLocks noChangeShapeType="1"/>
          </p:cNvCxnSpPr>
          <p:nvPr/>
        </p:nvCxnSpPr>
        <p:spPr bwMode="auto">
          <a:xfrm rot="10800000" flipH="1">
            <a:off x="0" y="850900"/>
            <a:ext cx="7867650" cy="19050"/>
          </a:xfrm>
          <a:prstGeom prst="straightConnector1">
            <a:avLst/>
          </a:prstGeom>
          <a:noFill/>
          <a:ln w="28575">
            <a:solidFill>
              <a:srgbClr val="FF0000"/>
            </a:solidFill>
            <a:miter lim="800000"/>
            <a:headEnd type="none" w="sm" len="sm"/>
            <a:tailEnd type="none" w="sm" len="sm"/>
          </a:ln>
          <a:extLst>
            <a:ext uri="{909E8E84-426E-40DD-AFC4-6F175D3DCCD1}">
              <a14:hiddenFill xmlns:a14="http://schemas.microsoft.com/office/drawing/2010/main">
                <a:noFill/>
              </a14:hiddenFill>
            </a:ext>
          </a:extLst>
        </p:spPr>
      </p:cxnSp>
      <p:sp>
        <p:nvSpPr>
          <p:cNvPr id="40968" name="Google Shape;79;p10">
            <a:extLst>
              <a:ext uri="{FF2B5EF4-FFF2-40B4-BE49-F238E27FC236}">
                <a16:creationId xmlns:a16="http://schemas.microsoft.com/office/drawing/2014/main" id="{B823F7CD-E3A4-B34A-B34B-BD4913E3BD27}"/>
              </a:ext>
            </a:extLst>
          </p:cNvPr>
          <p:cNvSpPr txBox="1">
            <a:spLocks noChangeArrowheads="1"/>
          </p:cNvSpPr>
          <p:nvPr/>
        </p:nvSpPr>
        <p:spPr bwMode="auto">
          <a:xfrm>
            <a:off x="296863" y="188913"/>
            <a:ext cx="7815262"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rPr>
              <a:t>What does it mean to be PER ready?</a:t>
            </a:r>
            <a:endParaRPr kumimoji="0" lang="en-GB" altLang="en-US" sz="2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endParaRPr>
          </a:p>
        </p:txBody>
      </p:sp>
    </p:spTree>
    <p:extLst>
      <p:ext uri="{BB962C8B-B14F-4D97-AF65-F5344CB8AC3E}">
        <p14:creationId xmlns:p14="http://schemas.microsoft.com/office/powerpoint/2010/main" val="377137119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Google Shape;227;p26">
            <a:extLst>
              <a:ext uri="{FF2B5EF4-FFF2-40B4-BE49-F238E27FC236}">
                <a16:creationId xmlns:a16="http://schemas.microsoft.com/office/drawing/2014/main" id="{AC71936F-4CFF-DE4F-8DB1-70E47E6768FF}"/>
              </a:ext>
            </a:extLst>
          </p:cNvPr>
          <p:cNvSpPr txBox="1">
            <a:spLocks noChangeArrowheads="1"/>
          </p:cNvSpPr>
          <p:nvPr/>
        </p:nvSpPr>
        <p:spPr bwMode="auto">
          <a:xfrm>
            <a:off x="695325" y="1341438"/>
            <a:ext cx="10656888"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
                <a:srgbClr val="000000"/>
              </a:buClr>
              <a:buSzPts val="2400"/>
              <a:buFontTx/>
              <a:buNone/>
              <a:tabLst/>
              <a:defRPr/>
            </a:pPr>
            <a:r>
              <a:rPr kumimoji="0" lang="en-US" altLang="nl-NL" sz="20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A mechanism that uses climate and weather forecasts and risk analysis to enable the timely disbursement of funds to implement early actions before a potential disaster happens.</a:t>
            </a:r>
            <a:endParaRPr kumimoji="0" lang="nl-NL" altLang="nl-NL" sz="20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endParaRPr>
          </a:p>
        </p:txBody>
      </p:sp>
      <p:pic>
        <p:nvPicPr>
          <p:cNvPr id="43011" name="Google Shape;228;p26">
            <a:extLst>
              <a:ext uri="{FF2B5EF4-FFF2-40B4-BE49-F238E27FC236}">
                <a16:creationId xmlns:a16="http://schemas.microsoft.com/office/drawing/2014/main" id="{9B2B6405-4B2A-E945-810B-450FA6EBBDA0}"/>
              </a:ext>
            </a:extLst>
          </p:cNvPr>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276475"/>
            <a:ext cx="12192000" cy="393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3012" name="Google Shape;78;p10">
            <a:extLst>
              <a:ext uri="{FF2B5EF4-FFF2-40B4-BE49-F238E27FC236}">
                <a16:creationId xmlns:a16="http://schemas.microsoft.com/office/drawing/2014/main" id="{7CAAAF9A-F1A6-5942-B874-7E7456F76B06}"/>
              </a:ext>
            </a:extLst>
          </p:cNvPr>
          <p:cNvCxnSpPr>
            <a:cxnSpLocks noChangeShapeType="1"/>
          </p:cNvCxnSpPr>
          <p:nvPr/>
        </p:nvCxnSpPr>
        <p:spPr bwMode="auto">
          <a:xfrm rot="10800000" flipH="1">
            <a:off x="0" y="850900"/>
            <a:ext cx="7867650" cy="19050"/>
          </a:xfrm>
          <a:prstGeom prst="straightConnector1">
            <a:avLst/>
          </a:prstGeom>
          <a:noFill/>
          <a:ln w="28575">
            <a:solidFill>
              <a:srgbClr val="FF0000"/>
            </a:solidFill>
            <a:miter lim="800000"/>
            <a:headEnd type="none" w="sm" len="sm"/>
            <a:tailEnd type="none" w="sm" len="sm"/>
          </a:ln>
          <a:extLst>
            <a:ext uri="{909E8E84-426E-40DD-AFC4-6F175D3DCCD1}">
              <a14:hiddenFill xmlns:a14="http://schemas.microsoft.com/office/drawing/2010/main">
                <a:noFill/>
              </a14:hiddenFill>
            </a:ext>
          </a:extLst>
        </p:spPr>
      </p:cxnSp>
      <p:sp>
        <p:nvSpPr>
          <p:cNvPr id="43013" name="Google Shape;79;p10">
            <a:extLst>
              <a:ext uri="{FF2B5EF4-FFF2-40B4-BE49-F238E27FC236}">
                <a16:creationId xmlns:a16="http://schemas.microsoft.com/office/drawing/2014/main" id="{C9FF60D2-40C4-134A-8984-037B44069F4E}"/>
              </a:ext>
            </a:extLst>
          </p:cNvPr>
          <p:cNvSpPr txBox="1">
            <a:spLocks noChangeArrowheads="1"/>
          </p:cNvSpPr>
          <p:nvPr/>
        </p:nvSpPr>
        <p:spPr bwMode="auto">
          <a:xfrm>
            <a:off x="296863" y="188913"/>
            <a:ext cx="7815262"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rPr>
              <a:t>What is Forecast-based Financing?</a:t>
            </a:r>
            <a:endParaRPr kumimoji="0" lang="en-GB" altLang="en-US" sz="2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endParaRPr>
          </a:p>
        </p:txBody>
      </p:sp>
    </p:spTree>
    <p:extLst>
      <p:ext uri="{BB962C8B-B14F-4D97-AF65-F5344CB8AC3E}">
        <p14:creationId xmlns:p14="http://schemas.microsoft.com/office/powerpoint/2010/main" val="27561823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6FE79B8C-2601-594A-8EF2-CDADC62CD672}"/>
              </a:ext>
            </a:extLst>
          </p:cNvPr>
          <p:cNvSpPr>
            <a:spLocks noGrp="1"/>
          </p:cNvSpPr>
          <p:nvPr>
            <p:ph type="body" sz="quarter" idx="10"/>
          </p:nvPr>
        </p:nvSpPr>
        <p:spPr>
          <a:xfrm>
            <a:off x="4143379" y="1268719"/>
            <a:ext cx="7661698" cy="3489019"/>
          </a:xfrm>
          <a:solidFill>
            <a:schemeClr val="tx1">
              <a:alpha val="40000"/>
            </a:schemeClr>
          </a:solidFill>
        </p:spPr>
        <p:txBody>
          <a:bodyPr/>
          <a:lstStyle/>
          <a:p>
            <a:pPr>
              <a:spcBef>
                <a:spcPts val="0"/>
              </a:spcBef>
              <a:spcAft>
                <a:spcPts val="0"/>
              </a:spcAft>
              <a:buClr>
                <a:schemeClr val="bg1"/>
              </a:buClr>
              <a:buSzPts val="2400"/>
              <a:defRPr/>
            </a:pPr>
            <a:endParaRPr lang="en" sz="2400" dirty="0">
              <a:solidFill>
                <a:schemeClr val="bg1"/>
              </a:solidFill>
              <a:latin typeface="+mn-lt"/>
            </a:endParaRPr>
          </a:p>
          <a:p>
            <a:pPr>
              <a:spcBef>
                <a:spcPts val="0"/>
              </a:spcBef>
              <a:spcAft>
                <a:spcPts val="0"/>
              </a:spcAft>
              <a:buClr>
                <a:schemeClr val="bg1"/>
              </a:buClr>
              <a:buSzPts val="2400"/>
              <a:defRPr/>
            </a:pPr>
            <a:r>
              <a:rPr lang="en" sz="2400" dirty="0">
                <a:solidFill>
                  <a:schemeClr val="bg1"/>
                </a:solidFill>
                <a:latin typeface="+mn-lt"/>
              </a:rPr>
              <a:t>Important links to </a:t>
            </a:r>
            <a:r>
              <a:rPr lang="en" sz="2400" i="1" dirty="0">
                <a:solidFill>
                  <a:schemeClr val="bg1"/>
                </a:solidFill>
                <a:latin typeface="+mn-lt"/>
              </a:rPr>
              <a:t>Preparedness for Effective Response</a:t>
            </a:r>
            <a:r>
              <a:rPr lang="en" sz="2400" dirty="0">
                <a:solidFill>
                  <a:schemeClr val="bg1"/>
                </a:solidFill>
                <a:latin typeface="+mn-lt"/>
              </a:rPr>
              <a:t> (PER)</a:t>
            </a:r>
          </a:p>
          <a:p>
            <a:pPr>
              <a:spcBef>
                <a:spcPts val="0"/>
              </a:spcBef>
              <a:spcAft>
                <a:spcPts val="0"/>
              </a:spcAft>
              <a:buClr>
                <a:schemeClr val="bg1"/>
              </a:buClr>
              <a:buSzPts val="2400"/>
              <a:defRPr/>
            </a:pPr>
            <a:r>
              <a:rPr lang="en" sz="2400" dirty="0">
                <a:solidFill>
                  <a:schemeClr val="bg1"/>
                </a:solidFill>
                <a:latin typeface="+mn-lt"/>
              </a:rPr>
              <a:t>National and community early warning systems</a:t>
            </a:r>
          </a:p>
          <a:p>
            <a:pPr>
              <a:spcBef>
                <a:spcPts val="0"/>
              </a:spcBef>
              <a:spcAft>
                <a:spcPts val="0"/>
              </a:spcAft>
              <a:buClr>
                <a:schemeClr val="bg1"/>
              </a:buClr>
              <a:buSzPts val="2400"/>
              <a:defRPr/>
            </a:pPr>
            <a:r>
              <a:rPr lang="en" sz="2400" dirty="0">
                <a:solidFill>
                  <a:schemeClr val="bg1"/>
                </a:solidFill>
                <a:latin typeface="+mn-lt"/>
              </a:rPr>
              <a:t>Forecast-based Financing as a mechanism for early warning early action</a:t>
            </a:r>
          </a:p>
          <a:p>
            <a:pPr>
              <a:spcBef>
                <a:spcPts val="0"/>
              </a:spcBef>
              <a:spcAft>
                <a:spcPts val="0"/>
              </a:spcAft>
              <a:buClr>
                <a:schemeClr val="bg1"/>
              </a:buClr>
              <a:buSzPts val="2400"/>
              <a:defRPr/>
            </a:pPr>
            <a:r>
              <a:rPr lang="en" sz="2400" dirty="0">
                <a:solidFill>
                  <a:schemeClr val="bg1"/>
                </a:solidFill>
                <a:latin typeface="+mn-lt"/>
              </a:rPr>
              <a:t>Strong engagement with national DRM and other risk management strategies (including social protection)</a:t>
            </a:r>
          </a:p>
        </p:txBody>
      </p:sp>
      <p:cxnSp>
        <p:nvCxnSpPr>
          <p:cNvPr id="37892" name="Google Shape;78;p10">
            <a:extLst>
              <a:ext uri="{FF2B5EF4-FFF2-40B4-BE49-F238E27FC236}">
                <a16:creationId xmlns:a16="http://schemas.microsoft.com/office/drawing/2014/main" id="{DB96A834-A0B2-4048-81A8-C0692315DCB1}"/>
              </a:ext>
            </a:extLst>
          </p:cNvPr>
          <p:cNvCxnSpPr>
            <a:cxnSpLocks noChangeShapeType="1"/>
          </p:cNvCxnSpPr>
          <p:nvPr/>
        </p:nvCxnSpPr>
        <p:spPr bwMode="auto">
          <a:xfrm flipV="1">
            <a:off x="0" y="850899"/>
            <a:ext cx="3859481" cy="19051"/>
          </a:xfrm>
          <a:prstGeom prst="straightConnector1">
            <a:avLst/>
          </a:prstGeom>
          <a:noFill/>
          <a:ln w="28575">
            <a:solidFill>
              <a:srgbClr val="FF0000"/>
            </a:solidFill>
            <a:miter lim="800000"/>
            <a:headEnd type="none" w="sm" len="sm"/>
            <a:tailEnd type="none" w="sm" len="sm"/>
          </a:ln>
          <a:extLst>
            <a:ext uri="{909E8E84-426E-40DD-AFC4-6F175D3DCCD1}">
              <a14:hiddenFill xmlns:a14="http://schemas.microsoft.com/office/drawing/2010/main">
                <a:noFill/>
              </a14:hiddenFill>
            </a:ext>
          </a:extLst>
        </p:spPr>
      </p:cxnSp>
      <p:sp>
        <p:nvSpPr>
          <p:cNvPr id="37893" name="Google Shape;79;p10">
            <a:extLst>
              <a:ext uri="{FF2B5EF4-FFF2-40B4-BE49-F238E27FC236}">
                <a16:creationId xmlns:a16="http://schemas.microsoft.com/office/drawing/2014/main" id="{ABC30200-CE04-8648-9C45-3A941C146487}"/>
              </a:ext>
            </a:extLst>
          </p:cNvPr>
          <p:cNvSpPr txBox="1">
            <a:spLocks noChangeArrowheads="1"/>
          </p:cNvSpPr>
          <p:nvPr/>
        </p:nvSpPr>
        <p:spPr bwMode="auto">
          <a:xfrm>
            <a:off x="153983" y="-11119"/>
            <a:ext cx="7559675"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en-US" sz="2800" b="1"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a:rPr>
              <a:t>Session</a:t>
            </a:r>
            <a:r>
              <a:rPr kumimoji="0" lang="nl-NL" altLang="en-US"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 summary</a:t>
            </a:r>
            <a:endParaRPr kumimoji="0" lang="en-GB" altLang="en-US" sz="2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p:txBody>
      </p:sp>
      <p:sp>
        <p:nvSpPr>
          <p:cNvPr id="2" name="TextBox 1">
            <a:extLst>
              <a:ext uri="{FF2B5EF4-FFF2-40B4-BE49-F238E27FC236}">
                <a16:creationId xmlns:a16="http://schemas.microsoft.com/office/drawing/2014/main" id="{7ED4E1AA-A9BF-40B2-98A3-91CE36DCEE72}"/>
              </a:ext>
            </a:extLst>
          </p:cNvPr>
          <p:cNvSpPr txBox="1"/>
          <p:nvPr/>
        </p:nvSpPr>
        <p:spPr>
          <a:xfrm>
            <a:off x="1543046" y="6600825"/>
            <a:ext cx="1681871" cy="200055"/>
          </a:xfrm>
          <a:prstGeom prst="rect">
            <a:avLst/>
          </a:prstGeom>
          <a:noFill/>
        </p:spPr>
        <p:txBody>
          <a:bodyPr wrap="none" rtlCol="0">
            <a:spAutoFit/>
          </a:bodyPr>
          <a:lstStyle/>
          <a:p>
            <a:r>
              <a:rPr lang="da-DK" sz="700" dirty="0">
                <a:solidFill>
                  <a:schemeClr val="bg1"/>
                </a:solidFill>
              </a:rPr>
              <a:t>Photo: </a:t>
            </a:r>
            <a:r>
              <a:rPr lang="da-DK" sz="700" dirty="0" err="1">
                <a:solidFill>
                  <a:schemeClr val="bg1"/>
                </a:solidFill>
              </a:rPr>
              <a:t>Climate</a:t>
            </a:r>
            <a:r>
              <a:rPr lang="da-DK" sz="700" dirty="0">
                <a:solidFill>
                  <a:schemeClr val="bg1"/>
                </a:solidFill>
              </a:rPr>
              <a:t> Centre / Denis </a:t>
            </a:r>
            <a:r>
              <a:rPr lang="da-DK" sz="700" dirty="0" err="1">
                <a:solidFill>
                  <a:schemeClr val="bg1"/>
                </a:solidFill>
              </a:rPr>
              <a:t>Onyodi</a:t>
            </a:r>
            <a:endParaRPr lang="en-GB" sz="700" dirty="0">
              <a:solidFill>
                <a:schemeClr val="bg1"/>
              </a:solidFill>
            </a:endParaRPr>
          </a:p>
        </p:txBody>
      </p:sp>
    </p:spTree>
    <p:extLst>
      <p:ext uri="{BB962C8B-B14F-4D97-AF65-F5344CB8AC3E}">
        <p14:creationId xmlns:p14="http://schemas.microsoft.com/office/powerpoint/2010/main" val="40410544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par>
                          <p:cTn id="8" fill="hold">
                            <p:stCondLst>
                              <p:cond delay="2000"/>
                            </p:stCondLst>
                            <p:childTnLst>
                              <p:par>
                                <p:cTn id="9" presetID="10" presetClass="entr" presetSubtype="0" fill="hold" grpId="0" nodeType="afterEffect">
                                  <p:stCondLst>
                                    <p:cond delay="150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par>
                          <p:cTn id="12" fill="hold">
                            <p:stCondLst>
                              <p:cond delay="4000"/>
                            </p:stCondLst>
                            <p:childTnLst>
                              <p:par>
                                <p:cTn id="13" presetID="10" presetClass="entr" presetSubtype="0" fill="hold" grpId="0" nodeType="afterEffect">
                                  <p:stCondLst>
                                    <p:cond delay="150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par>
                          <p:cTn id="16" fill="hold">
                            <p:stCondLst>
                              <p:cond delay="6000"/>
                            </p:stCondLst>
                            <p:childTnLst>
                              <p:par>
                                <p:cTn id="17" presetID="10" presetClass="entr" presetSubtype="0" fill="hold" grpId="0" nodeType="afterEffect">
                                  <p:stCondLst>
                                    <p:cond delay="150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Google Shape;189;p20">
            <a:extLst>
              <a:ext uri="{FF2B5EF4-FFF2-40B4-BE49-F238E27FC236}">
                <a16:creationId xmlns:a16="http://schemas.microsoft.com/office/drawing/2014/main" id="{2765C6AE-91DF-0049-9672-D71CE5102522}"/>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535863" y="3382963"/>
            <a:ext cx="1944687"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Google Shape;184;p20">
            <a:extLst>
              <a:ext uri="{FF2B5EF4-FFF2-40B4-BE49-F238E27FC236}">
                <a16:creationId xmlns:a16="http://schemas.microsoft.com/office/drawing/2014/main" id="{A125D3D4-4C17-5942-89F2-6C4EF1DABFD7}"/>
              </a:ext>
            </a:extLst>
          </p:cNvPr>
          <p:cNvSpPr txBox="1">
            <a:spLocks noChangeArrowheads="1"/>
          </p:cNvSpPr>
          <p:nvPr/>
        </p:nvSpPr>
        <p:spPr bwMode="auto">
          <a:xfrm>
            <a:off x="266383" y="184468"/>
            <a:ext cx="1109027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
                <a:srgbClr val="000000"/>
              </a:buClr>
              <a:buSzPts val="2800"/>
              <a:buFont typeface="Arial" panose="020B0604020202020204" pitchFamily="34" charset="0"/>
              <a:buNone/>
              <a:tabLst/>
              <a:defRPr/>
            </a:pPr>
            <a:r>
              <a:rPr kumimoji="0" lang="en-US" altLang="nl-NL"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Moving from Early Action to Forecast based financing</a:t>
            </a:r>
            <a:endParaRPr kumimoji="0" lang="nl-NL" altLang="nl-NL"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endParaRPr>
          </a:p>
        </p:txBody>
      </p:sp>
      <p:cxnSp>
        <p:nvCxnSpPr>
          <p:cNvPr id="45060" name="Google Shape;185;p20">
            <a:extLst>
              <a:ext uri="{FF2B5EF4-FFF2-40B4-BE49-F238E27FC236}">
                <a16:creationId xmlns:a16="http://schemas.microsoft.com/office/drawing/2014/main" id="{ED9A70DB-B7B5-6948-BBF8-5AC9D476DC95}"/>
              </a:ext>
            </a:extLst>
          </p:cNvPr>
          <p:cNvCxnSpPr>
            <a:cxnSpLocks/>
          </p:cNvCxnSpPr>
          <p:nvPr/>
        </p:nvCxnSpPr>
        <p:spPr bwMode="auto">
          <a:xfrm>
            <a:off x="0" y="908050"/>
            <a:ext cx="10920413" cy="0"/>
          </a:xfrm>
          <a:prstGeom prst="straightConnector1">
            <a:avLst/>
          </a:prstGeom>
          <a:noFill/>
          <a:ln w="28575">
            <a:solidFill>
              <a:srgbClr val="FF0000"/>
            </a:solidFill>
            <a:miter lim="800000"/>
            <a:headEnd type="none" w="sm" len="sm"/>
            <a:tailEnd type="none" w="sm" len="sm"/>
          </a:ln>
          <a:extLst>
            <a:ext uri="{909E8E84-426E-40DD-AFC4-6F175D3DCCD1}">
              <a14:hiddenFill xmlns:a14="http://schemas.microsoft.com/office/drawing/2010/main">
                <a:noFill/>
              </a14:hiddenFill>
            </a:ext>
          </a:extLst>
        </p:spPr>
      </p:cxnSp>
      <p:grpSp>
        <p:nvGrpSpPr>
          <p:cNvPr id="45061" name="Group 1">
            <a:extLst>
              <a:ext uri="{FF2B5EF4-FFF2-40B4-BE49-F238E27FC236}">
                <a16:creationId xmlns:a16="http://schemas.microsoft.com/office/drawing/2014/main" id="{DDF83033-EA0D-3F48-BC72-C6B6B39B0A1D}"/>
              </a:ext>
            </a:extLst>
          </p:cNvPr>
          <p:cNvGrpSpPr>
            <a:grpSpLocks/>
          </p:cNvGrpSpPr>
          <p:nvPr/>
        </p:nvGrpSpPr>
        <p:grpSpPr bwMode="auto">
          <a:xfrm>
            <a:off x="325438" y="2789238"/>
            <a:ext cx="3478212" cy="3448050"/>
            <a:chOff x="325438" y="2530475"/>
            <a:chExt cx="3478212" cy="3448050"/>
          </a:xfrm>
        </p:grpSpPr>
        <p:sp>
          <p:nvSpPr>
            <p:cNvPr id="45069" name="Google Shape;186;p20">
              <a:extLst>
                <a:ext uri="{FF2B5EF4-FFF2-40B4-BE49-F238E27FC236}">
                  <a16:creationId xmlns:a16="http://schemas.microsoft.com/office/drawing/2014/main" id="{EEA08A9C-1C7A-3541-8E34-70EF7B1D7740}"/>
                </a:ext>
              </a:extLst>
            </p:cNvPr>
            <p:cNvSpPr txBox="1">
              <a:spLocks noChangeArrowheads="1"/>
            </p:cNvSpPr>
            <p:nvPr/>
          </p:nvSpPr>
          <p:spPr bwMode="auto">
            <a:xfrm>
              <a:off x="325438" y="3259138"/>
              <a:ext cx="3478212" cy="271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
                  <a:srgbClr val="000000"/>
                </a:buClr>
                <a:buSzPts val="1600"/>
                <a:buFont typeface="Arial" panose="020B0604020202020204" pitchFamily="34" charset="0"/>
                <a:buNone/>
                <a:tabLst/>
                <a:defRPr/>
              </a:pPr>
              <a:r>
                <a:rPr kumimoji="0" lang="en-US" altLang="nl-NL"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“Early action is an investment for the future. But this seems to be a lesson that individuals, donors, countries and some of the ‘humanitarian community’ have yet to learn. There is still too much resistance to change…” </a:t>
              </a:r>
              <a:r>
                <a:rPr kumimoji="0" lang="en-US" altLang="nl-NL" sz="1800" b="0" i="1"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 </a:t>
              </a:r>
              <a:r>
                <a:rPr kumimoji="0" lang="en-US" altLang="nl-NL" sz="1800" b="1" i="1"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World Disaster Report 2009</a:t>
              </a:r>
              <a:endParaRPr kumimoji="0" lang="nl-NL" altLang="nl-NL" sz="1800" b="0" i="1"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endParaRPr>
            </a:p>
          </p:txBody>
        </p:sp>
        <p:sp>
          <p:nvSpPr>
            <p:cNvPr id="45070" name="Google Shape;187;p20">
              <a:extLst>
                <a:ext uri="{FF2B5EF4-FFF2-40B4-BE49-F238E27FC236}">
                  <a16:creationId xmlns:a16="http://schemas.microsoft.com/office/drawing/2014/main" id="{F4C700A2-5489-A548-B1C2-F6330675E351}"/>
                </a:ext>
              </a:extLst>
            </p:cNvPr>
            <p:cNvSpPr txBox="1">
              <a:spLocks noChangeArrowheads="1"/>
            </p:cNvSpPr>
            <p:nvPr/>
          </p:nvSpPr>
          <p:spPr bwMode="auto">
            <a:xfrm>
              <a:off x="325438" y="2530475"/>
              <a:ext cx="2962275"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
                  <a:srgbClr val="000000"/>
                </a:buClr>
                <a:buSzPts val="1800"/>
                <a:buFont typeface="Arial" panose="020B0604020202020204" pitchFamily="34" charset="0"/>
                <a:buNone/>
                <a:tabLst/>
                <a:defRPr/>
              </a:pPr>
              <a:r>
                <a:rPr kumimoji="0" lang="en-US" altLang="nl-NL" sz="2400" b="1" i="0" u="none" strike="noStrike" kern="1200" cap="none" spc="0" normalizeH="0" baseline="0" noProof="0">
                  <a:ln>
                    <a:noFill/>
                  </a:ln>
                  <a:solidFill>
                    <a:srgbClr val="C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2009</a:t>
              </a:r>
              <a:endParaRPr kumimoji="0" lang="nl-NL" altLang="nl-NL" sz="2400" b="1" i="0" u="none" strike="noStrike" kern="1200" cap="none" spc="0" normalizeH="0" baseline="0" noProof="0">
                <a:ln>
                  <a:noFill/>
                </a:ln>
                <a:solidFill>
                  <a:srgbClr val="C00000"/>
                </a:solidFill>
                <a:effectLst/>
                <a:uLnTx/>
                <a:uFillTx/>
                <a:latin typeface="Arial" panose="020B0604020202020204" pitchFamily="34" charset="0"/>
                <a:ea typeface="MS PGothic" panose="020B0600070205080204" pitchFamily="34" charset="-128"/>
                <a:cs typeface="Arial"/>
                <a:sym typeface="Arial" panose="020B0604020202020204" pitchFamily="34" charset="0"/>
              </a:endParaRPr>
            </a:p>
          </p:txBody>
        </p:sp>
      </p:grpSp>
      <p:grpSp>
        <p:nvGrpSpPr>
          <p:cNvPr id="45062" name="Group 3">
            <a:extLst>
              <a:ext uri="{FF2B5EF4-FFF2-40B4-BE49-F238E27FC236}">
                <a16:creationId xmlns:a16="http://schemas.microsoft.com/office/drawing/2014/main" id="{8F645720-ED1A-314B-B041-E4F9D447C46B}"/>
              </a:ext>
            </a:extLst>
          </p:cNvPr>
          <p:cNvGrpSpPr>
            <a:grpSpLocks/>
          </p:cNvGrpSpPr>
          <p:nvPr/>
        </p:nvGrpSpPr>
        <p:grpSpPr bwMode="auto">
          <a:xfrm>
            <a:off x="9150350" y="1125538"/>
            <a:ext cx="2482850" cy="2841625"/>
            <a:chOff x="9150350" y="1482725"/>
            <a:chExt cx="2482850" cy="2841625"/>
          </a:xfrm>
        </p:grpSpPr>
        <p:sp>
          <p:nvSpPr>
            <p:cNvPr id="45067" name="Google Shape;188;p20">
              <a:extLst>
                <a:ext uri="{FF2B5EF4-FFF2-40B4-BE49-F238E27FC236}">
                  <a16:creationId xmlns:a16="http://schemas.microsoft.com/office/drawing/2014/main" id="{24DE90B6-D8DB-0149-8E59-622BB5C2A3FF}"/>
                </a:ext>
              </a:extLst>
            </p:cNvPr>
            <p:cNvSpPr txBox="1">
              <a:spLocks noChangeArrowheads="1"/>
            </p:cNvSpPr>
            <p:nvPr/>
          </p:nvSpPr>
          <p:spPr bwMode="auto">
            <a:xfrm>
              <a:off x="9150350" y="2311400"/>
              <a:ext cx="2482850"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
                  <a:srgbClr val="000000"/>
                </a:buClr>
                <a:buSzPts val="1600"/>
                <a:buFont typeface="Arial" panose="020B0604020202020204" pitchFamily="34" charset="0"/>
                <a:buNone/>
                <a:tabLst/>
                <a:defRPr/>
              </a:pPr>
              <a:r>
                <a:rPr kumimoji="0" lang="en-US" altLang="nl-NL"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The German Government supports the IFRC to create the first anticipatory funding mechanisms for Forecast-based Action. </a:t>
              </a:r>
              <a:endParaRPr kumimoji="0" lang="nl-NL" altLang="nl-NL"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endParaRPr>
            </a:p>
          </p:txBody>
        </p:sp>
        <p:sp>
          <p:nvSpPr>
            <p:cNvPr id="45068" name="Google Shape;190;p20">
              <a:extLst>
                <a:ext uri="{FF2B5EF4-FFF2-40B4-BE49-F238E27FC236}">
                  <a16:creationId xmlns:a16="http://schemas.microsoft.com/office/drawing/2014/main" id="{931AE0FE-1C26-9F44-B83C-F23E96B43B5E}"/>
                </a:ext>
              </a:extLst>
            </p:cNvPr>
            <p:cNvSpPr txBox="1">
              <a:spLocks noChangeArrowheads="1"/>
            </p:cNvSpPr>
            <p:nvPr/>
          </p:nvSpPr>
          <p:spPr bwMode="auto">
            <a:xfrm>
              <a:off x="9302750" y="1482725"/>
              <a:ext cx="183381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
                  <a:srgbClr val="000000"/>
                </a:buClr>
                <a:buSzPts val="1800"/>
                <a:buFont typeface="Arial" panose="020B0604020202020204" pitchFamily="34" charset="0"/>
                <a:buNone/>
                <a:tabLst/>
                <a:defRPr/>
              </a:pPr>
              <a:r>
                <a:rPr kumimoji="0" lang="en-US" altLang="nl-NL" sz="2400" b="1" i="0" u="none" strike="noStrike" kern="1200" cap="none" spc="0" normalizeH="0" baseline="0" noProof="0">
                  <a:ln>
                    <a:noFill/>
                  </a:ln>
                  <a:solidFill>
                    <a:srgbClr val="C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2018</a:t>
              </a:r>
              <a:endParaRPr kumimoji="0" lang="nl-NL" altLang="nl-NL" sz="2400" b="1" i="0" u="none" strike="noStrike" kern="1200" cap="none" spc="0" normalizeH="0" baseline="0" noProof="0">
                <a:ln>
                  <a:noFill/>
                </a:ln>
                <a:solidFill>
                  <a:srgbClr val="C00000"/>
                </a:solidFill>
                <a:effectLst/>
                <a:uLnTx/>
                <a:uFillTx/>
                <a:latin typeface="Arial" panose="020B0604020202020204" pitchFamily="34" charset="0"/>
                <a:ea typeface="MS PGothic" panose="020B0600070205080204" pitchFamily="34" charset="-128"/>
                <a:cs typeface="Arial"/>
                <a:sym typeface="Arial" panose="020B0604020202020204" pitchFamily="34" charset="0"/>
              </a:endParaRPr>
            </a:p>
          </p:txBody>
        </p:sp>
      </p:grpSp>
      <p:pic>
        <p:nvPicPr>
          <p:cNvPr id="45063" name="Google Shape;189;p20">
            <a:extLst>
              <a:ext uri="{FF2B5EF4-FFF2-40B4-BE49-F238E27FC236}">
                <a16:creationId xmlns:a16="http://schemas.microsoft.com/office/drawing/2014/main" id="{5CC486A9-642D-4E47-94D6-FC765A0EFAD0}"/>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575050" y="4221163"/>
            <a:ext cx="1944688" cy="13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064" name="Group 2">
            <a:extLst>
              <a:ext uri="{FF2B5EF4-FFF2-40B4-BE49-F238E27FC236}">
                <a16:creationId xmlns:a16="http://schemas.microsoft.com/office/drawing/2014/main" id="{36371145-FCF5-434C-835C-7650C2016F36}"/>
              </a:ext>
            </a:extLst>
          </p:cNvPr>
          <p:cNvGrpSpPr>
            <a:grpSpLocks/>
          </p:cNvGrpSpPr>
          <p:nvPr/>
        </p:nvGrpSpPr>
        <p:grpSpPr bwMode="auto">
          <a:xfrm>
            <a:off x="5235575" y="2578100"/>
            <a:ext cx="2482850" cy="2290763"/>
            <a:chOff x="5235575" y="2275210"/>
            <a:chExt cx="2482850" cy="2290440"/>
          </a:xfrm>
        </p:grpSpPr>
        <p:sp>
          <p:nvSpPr>
            <p:cNvPr id="45065" name="Google Shape;190;p20">
              <a:extLst>
                <a:ext uri="{FF2B5EF4-FFF2-40B4-BE49-F238E27FC236}">
                  <a16:creationId xmlns:a16="http://schemas.microsoft.com/office/drawing/2014/main" id="{D8E267F6-56FD-914A-B57A-C685396F2414}"/>
                </a:ext>
              </a:extLst>
            </p:cNvPr>
            <p:cNvSpPr txBox="1">
              <a:spLocks noChangeArrowheads="1"/>
            </p:cNvSpPr>
            <p:nvPr/>
          </p:nvSpPr>
          <p:spPr bwMode="auto">
            <a:xfrm>
              <a:off x="5303912" y="2275210"/>
              <a:ext cx="2054151"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
                  <a:srgbClr val="000000"/>
                </a:buClr>
                <a:buSzPts val="1800"/>
                <a:buFont typeface="Arial" panose="020B0604020202020204" pitchFamily="34" charset="0"/>
                <a:buNone/>
                <a:tabLst/>
                <a:defRPr/>
              </a:pPr>
              <a:r>
                <a:rPr kumimoji="0" lang="en-US" altLang="nl-NL" sz="2400" b="1" i="0" u="none" strike="noStrike" kern="1200" cap="none" spc="0" normalizeH="0" baseline="0" noProof="0">
                  <a:ln>
                    <a:noFill/>
                  </a:ln>
                  <a:solidFill>
                    <a:srgbClr val="C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2013</a:t>
              </a:r>
              <a:endParaRPr kumimoji="0" lang="nl-NL" altLang="nl-NL" sz="2400" b="1" i="0" u="none" strike="noStrike" kern="1200" cap="none" spc="0" normalizeH="0" baseline="0" noProof="0">
                <a:ln>
                  <a:noFill/>
                </a:ln>
                <a:solidFill>
                  <a:srgbClr val="C00000"/>
                </a:solidFill>
                <a:effectLst/>
                <a:uLnTx/>
                <a:uFillTx/>
                <a:latin typeface="Arial" panose="020B0604020202020204" pitchFamily="34" charset="0"/>
                <a:ea typeface="MS PGothic" panose="020B0600070205080204" pitchFamily="34" charset="-128"/>
                <a:cs typeface="Arial"/>
                <a:sym typeface="Arial" panose="020B0604020202020204" pitchFamily="34" charset="0"/>
              </a:endParaRPr>
            </a:p>
          </p:txBody>
        </p:sp>
        <p:sp>
          <p:nvSpPr>
            <p:cNvPr id="45066" name="Rechthoek 12">
              <a:extLst>
                <a:ext uri="{FF2B5EF4-FFF2-40B4-BE49-F238E27FC236}">
                  <a16:creationId xmlns:a16="http://schemas.microsoft.com/office/drawing/2014/main" id="{689B9CAD-5BAF-0A49-82D8-BE52E729C38F}"/>
                </a:ext>
              </a:extLst>
            </p:cNvPr>
            <p:cNvSpPr>
              <a:spLocks noChangeArrowheads="1"/>
            </p:cNvSpPr>
            <p:nvPr/>
          </p:nvSpPr>
          <p:spPr bwMode="auto">
            <a:xfrm>
              <a:off x="5235575" y="3089275"/>
              <a:ext cx="248285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
                  <a:srgbClr val="000000"/>
                </a:buClr>
                <a:buSzPts val="1600"/>
                <a:buFontTx/>
                <a:buNone/>
                <a:tabLst/>
                <a:defRPr/>
              </a:pPr>
              <a:r>
                <a:rPr kumimoji="0" lang="nl-NL" altLang="nl-NL"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The German Government supports the first Forecast based Finance pilots in Uganda and Togo</a:t>
              </a:r>
            </a:p>
          </p:txBody>
        </p:sp>
      </p:grpSp>
    </p:spTree>
    <p:extLst>
      <p:ext uri="{BB962C8B-B14F-4D97-AF65-F5344CB8AC3E}">
        <p14:creationId xmlns:p14="http://schemas.microsoft.com/office/powerpoint/2010/main" val="1082265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Google Shape;233;p27">
            <a:extLst>
              <a:ext uri="{FF2B5EF4-FFF2-40B4-BE49-F238E27FC236}">
                <a16:creationId xmlns:a16="http://schemas.microsoft.com/office/drawing/2014/main" id="{13528BEA-818F-BB4A-9CCC-6EE2C5D4632D}"/>
              </a:ext>
            </a:extLst>
          </p:cNvPr>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55713" y="1139825"/>
            <a:ext cx="10456862" cy="571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7107" name="Google Shape;235;p27">
            <a:extLst>
              <a:ext uri="{FF2B5EF4-FFF2-40B4-BE49-F238E27FC236}">
                <a16:creationId xmlns:a16="http://schemas.microsoft.com/office/drawing/2014/main" id="{0A750A4C-FA52-CB43-8599-1173EC72BBCE}"/>
              </a:ext>
            </a:extLst>
          </p:cNvPr>
          <p:cNvCxnSpPr>
            <a:cxnSpLocks noChangeShapeType="1"/>
          </p:cNvCxnSpPr>
          <p:nvPr/>
        </p:nvCxnSpPr>
        <p:spPr bwMode="auto">
          <a:xfrm rot="10800000" flipH="1">
            <a:off x="-25400" y="836613"/>
            <a:ext cx="7867650" cy="19050"/>
          </a:xfrm>
          <a:prstGeom prst="straightConnector1">
            <a:avLst/>
          </a:prstGeom>
          <a:noFill/>
          <a:ln w="28575">
            <a:solidFill>
              <a:srgbClr val="FF0000"/>
            </a:solidFill>
            <a:miter lim="800000"/>
            <a:headEnd type="none" w="sm" len="sm"/>
            <a:tailEnd type="none" w="sm" len="sm"/>
          </a:ln>
          <a:extLst>
            <a:ext uri="{909E8E84-426E-40DD-AFC4-6F175D3DCCD1}">
              <a14:hiddenFill xmlns:a14="http://schemas.microsoft.com/office/drawing/2010/main">
                <a:noFill/>
              </a14:hiddenFill>
            </a:ext>
          </a:extLst>
        </p:spPr>
      </p:cxnSp>
      <p:sp>
        <p:nvSpPr>
          <p:cNvPr id="47108" name="Google Shape;236;p27">
            <a:extLst>
              <a:ext uri="{FF2B5EF4-FFF2-40B4-BE49-F238E27FC236}">
                <a16:creationId xmlns:a16="http://schemas.microsoft.com/office/drawing/2014/main" id="{E69387B2-3930-164A-B946-0B7C55C780AF}"/>
              </a:ext>
            </a:extLst>
          </p:cNvPr>
          <p:cNvSpPr txBox="1">
            <a:spLocks noChangeArrowheads="1"/>
          </p:cNvSpPr>
          <p:nvPr/>
        </p:nvSpPr>
        <p:spPr bwMode="auto">
          <a:xfrm>
            <a:off x="269875" y="44450"/>
            <a:ext cx="7913688"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850" tIns="39425" rIns="78850" bIns="39425"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
                <a:srgbClr val="000000"/>
              </a:buClr>
              <a:buSzPts val="2800"/>
              <a:buFontTx/>
              <a:buNone/>
              <a:tabLst/>
              <a:defRPr/>
            </a:pPr>
            <a:r>
              <a:rPr kumimoji="0" lang="en-US" altLang="nl-NL" sz="28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Example of Forecast-based Financing </a:t>
            </a:r>
            <a:endParaRPr kumimoji="0" lang="nl-NL" altLang="nl-NL" sz="28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endParaRPr>
          </a:p>
        </p:txBody>
      </p:sp>
      <p:sp>
        <p:nvSpPr>
          <p:cNvPr id="47109" name="Google Shape;237;p27">
            <a:extLst>
              <a:ext uri="{FF2B5EF4-FFF2-40B4-BE49-F238E27FC236}">
                <a16:creationId xmlns:a16="http://schemas.microsoft.com/office/drawing/2014/main" id="{498EC72B-D44C-3A41-9465-C5FD6ABB5BEE}"/>
              </a:ext>
            </a:extLst>
          </p:cNvPr>
          <p:cNvSpPr>
            <a:spLocks noChangeArrowheads="1"/>
          </p:cNvSpPr>
          <p:nvPr/>
        </p:nvSpPr>
        <p:spPr bwMode="auto">
          <a:xfrm>
            <a:off x="1276350" y="6600825"/>
            <a:ext cx="22479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
                <a:srgbClr val="000000"/>
              </a:buClr>
              <a:buSzPts val="1600"/>
              <a:buFontTx/>
              <a:buNone/>
              <a:tabLst/>
              <a:defRPr/>
            </a:pPr>
            <a:r>
              <a:rPr kumimoji="0" lang="en-US" altLang="nl-NL" sz="7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a:sym typeface="Arial" panose="020B0604020202020204" pitchFamily="34" charset="0"/>
              </a:rPr>
              <a:t>Photo: </a:t>
            </a:r>
            <a:r>
              <a:rPr kumimoji="0" lang="en-US" altLang="nl-NL" sz="7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a:rPr>
              <a:t>Stefanie Lux/ German Red Cross</a:t>
            </a:r>
            <a:endParaRPr kumimoji="0" lang="nl-NL" altLang="nl-NL" sz="7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a:sym typeface="Arial" panose="020B0604020202020204" pitchFamily="34" charset="0"/>
            </a:endParaRPr>
          </a:p>
        </p:txBody>
      </p:sp>
    </p:spTree>
    <p:extLst>
      <p:ext uri="{BB962C8B-B14F-4D97-AF65-F5344CB8AC3E}">
        <p14:creationId xmlns:p14="http://schemas.microsoft.com/office/powerpoint/2010/main" val="297249355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9154" name="Google Shape;243;p28">
            <a:extLst>
              <a:ext uri="{FF2B5EF4-FFF2-40B4-BE49-F238E27FC236}">
                <a16:creationId xmlns:a16="http://schemas.microsoft.com/office/drawing/2014/main" id="{1B242881-3FD5-944E-A53F-0F48552C2EF2}"/>
              </a:ext>
            </a:extLst>
          </p:cNvPr>
          <p:cNvCxnSpPr>
            <a:cxnSpLocks noChangeShapeType="1"/>
          </p:cNvCxnSpPr>
          <p:nvPr/>
        </p:nvCxnSpPr>
        <p:spPr bwMode="auto">
          <a:xfrm rot="10800000" flipH="1">
            <a:off x="0" y="1286511"/>
            <a:ext cx="7867650" cy="19050"/>
          </a:xfrm>
          <a:prstGeom prst="straightConnector1">
            <a:avLst/>
          </a:prstGeom>
          <a:noFill/>
          <a:ln w="28575">
            <a:solidFill>
              <a:srgbClr val="FF0000"/>
            </a:solidFill>
            <a:miter lim="800000"/>
            <a:headEnd type="none" w="sm" len="sm"/>
            <a:tailEnd type="none" w="sm" len="sm"/>
          </a:ln>
          <a:extLst>
            <a:ext uri="{909E8E84-426E-40DD-AFC4-6F175D3DCCD1}">
              <a14:hiddenFill xmlns:a14="http://schemas.microsoft.com/office/drawing/2010/main">
                <a:noFill/>
              </a14:hiddenFill>
            </a:ext>
          </a:extLst>
        </p:spPr>
      </p:cxnSp>
      <p:sp>
        <p:nvSpPr>
          <p:cNvPr id="49155" name="Google Shape;244;p28">
            <a:extLst>
              <a:ext uri="{FF2B5EF4-FFF2-40B4-BE49-F238E27FC236}">
                <a16:creationId xmlns:a16="http://schemas.microsoft.com/office/drawing/2014/main" id="{97966C3E-3B71-404E-A12D-FAF14D7CCA87}"/>
              </a:ext>
            </a:extLst>
          </p:cNvPr>
          <p:cNvSpPr txBox="1">
            <a:spLocks noChangeArrowheads="1"/>
          </p:cNvSpPr>
          <p:nvPr/>
        </p:nvSpPr>
        <p:spPr bwMode="auto">
          <a:xfrm>
            <a:off x="328612" y="588364"/>
            <a:ext cx="11477625" cy="320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850" tIns="39425" rIns="78850" bIns="39425"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
                <a:srgbClr val="000000"/>
              </a:buClr>
              <a:buSzPts val="2800"/>
              <a:buFontTx/>
              <a:buNone/>
              <a:tabLst/>
              <a:defRPr/>
            </a:pPr>
            <a:r>
              <a:rPr kumimoji="0" lang="en-US" altLang="nl-NL"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How can early warning early action support </a:t>
            </a:r>
            <a:r>
              <a:rPr lang="en-US" altLang="nl-NL" sz="2800" b="1" dirty="0">
                <a:solidFill>
                  <a:srgbClr val="000000"/>
                </a:solidFill>
                <a:cs typeface="Arial"/>
              </a:rPr>
              <a:t>n</a:t>
            </a:r>
            <a:r>
              <a:rPr kumimoji="0" lang="en-US" altLang="nl-NL" sz="2800" b="1"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a:rPr>
              <a:t>ational</a:t>
            </a:r>
            <a:r>
              <a:rPr kumimoji="0" lang="en-US" altLang="nl-NL"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 </a:t>
            </a:r>
            <a:r>
              <a:rPr lang="en-US" altLang="nl-NL" sz="2800" b="1" dirty="0">
                <a:solidFill>
                  <a:srgbClr val="000000"/>
                </a:solidFill>
                <a:cs typeface="Arial"/>
              </a:rPr>
              <a:t>s</a:t>
            </a:r>
            <a:r>
              <a:rPr kumimoji="0" lang="en-US" altLang="nl-NL" sz="2800" b="1"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a:rPr>
              <a:t>ystems</a:t>
            </a:r>
            <a:r>
              <a:rPr kumimoji="0" lang="en-US" altLang="nl-NL"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 </a:t>
            </a:r>
          </a:p>
          <a:p>
            <a:pPr marL="0" marR="0" lvl="0" indent="0" algn="l" defTabSz="914400" rtl="0" eaLnBrk="0" fontAlgn="base" latinLnBrk="0" hangingPunct="0">
              <a:lnSpc>
                <a:spcPct val="100000"/>
              </a:lnSpc>
              <a:spcBef>
                <a:spcPct val="0"/>
              </a:spcBef>
              <a:spcAft>
                <a:spcPct val="0"/>
              </a:spcAft>
              <a:buClr>
                <a:srgbClr val="000000"/>
              </a:buClr>
              <a:buSzPts val="2800"/>
              <a:buFontTx/>
              <a:buNone/>
              <a:tabLst/>
              <a:defRPr/>
            </a:pPr>
            <a:r>
              <a:rPr kumimoji="0" lang="en-US" altLang="nl-NL"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Social Protection</a:t>
            </a:r>
            <a:endParaRPr kumimoji="0" lang="nl-NL" altLang="nl-NL"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endParaRPr>
          </a:p>
        </p:txBody>
      </p:sp>
      <p:sp>
        <p:nvSpPr>
          <p:cNvPr id="49156" name="Google Shape;245;p28">
            <a:extLst>
              <a:ext uri="{FF2B5EF4-FFF2-40B4-BE49-F238E27FC236}">
                <a16:creationId xmlns:a16="http://schemas.microsoft.com/office/drawing/2014/main" id="{54B64790-055F-FF4D-8EA4-F4C96EF77F33}"/>
              </a:ext>
            </a:extLst>
          </p:cNvPr>
          <p:cNvSpPr txBox="1">
            <a:spLocks noChangeArrowheads="1"/>
          </p:cNvSpPr>
          <p:nvPr/>
        </p:nvSpPr>
        <p:spPr bwMode="auto">
          <a:xfrm>
            <a:off x="388938" y="1989138"/>
            <a:ext cx="4968875" cy="408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
                <a:srgbClr val="000000"/>
              </a:buClr>
              <a:buSzPts val="2000"/>
              <a:buFontTx/>
              <a:buNone/>
              <a:tabLst/>
              <a:defRPr/>
            </a:pPr>
            <a:r>
              <a:rPr kumimoji="0" lang="en-US" altLang="nl-NL"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What is Social Protection? </a:t>
            </a:r>
            <a:endParaRPr kumimoji="0" lang="nl-NL" altLang="nl-NL"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endParaRPr>
          </a:p>
          <a:p>
            <a:pPr marL="0" marR="0" lvl="0" indent="0" algn="ctr" defTabSz="914400" rtl="0" eaLnBrk="0" fontAlgn="base" latinLnBrk="0" hangingPunct="0">
              <a:lnSpc>
                <a:spcPct val="115000"/>
              </a:lnSpc>
              <a:spcBef>
                <a:spcPts val="900"/>
              </a:spcBef>
              <a:spcAft>
                <a:spcPct val="0"/>
              </a:spcAft>
              <a:buClr>
                <a:srgbClr val="000000"/>
              </a:buClr>
              <a:buSzPts val="1100"/>
              <a:buFontTx/>
              <a:buNone/>
              <a:tabLst/>
              <a:defRPr/>
            </a:pPr>
            <a:r>
              <a:rPr kumimoji="0" lang="en-US" altLang="nl-NL"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Set of policies and programs aimed at preventing or protecting all people against poverty, vulnerability, and social exclusion </a:t>
            </a:r>
            <a:r>
              <a:rPr kumimoji="0" lang="en-US" altLang="nl-NL"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(for instance social safety nets: cash transfers, cash for work) </a:t>
            </a:r>
            <a:endParaRPr kumimoji="0" lang="nl-NL" altLang="nl-NL"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
                <a:srgbClr val="000000"/>
              </a:buClr>
              <a:buSzPts val="2000"/>
              <a:buFontTx/>
              <a:buNone/>
              <a:tabLst/>
              <a:defRPr/>
            </a:pPr>
            <a:endParaRPr kumimoji="0" lang="nl-NL" altLang="nl-NL"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endParaRPr>
          </a:p>
        </p:txBody>
      </p:sp>
      <p:sp>
        <p:nvSpPr>
          <p:cNvPr id="49157" name="Google Shape;246;p28">
            <a:extLst>
              <a:ext uri="{FF2B5EF4-FFF2-40B4-BE49-F238E27FC236}">
                <a16:creationId xmlns:a16="http://schemas.microsoft.com/office/drawing/2014/main" id="{A56B8607-077A-0A49-B2B8-18D4647687D8}"/>
              </a:ext>
            </a:extLst>
          </p:cNvPr>
          <p:cNvSpPr txBox="1">
            <a:spLocks noChangeArrowheads="1"/>
          </p:cNvSpPr>
          <p:nvPr/>
        </p:nvSpPr>
        <p:spPr bwMode="auto">
          <a:xfrm>
            <a:off x="6067425" y="4076700"/>
            <a:ext cx="4968875"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
                <a:srgbClr val="000000"/>
              </a:buClr>
              <a:buSzPts val="2000"/>
              <a:buFontTx/>
              <a:buNone/>
              <a:tabLst/>
              <a:defRPr/>
            </a:pPr>
            <a:r>
              <a:rPr kumimoji="0" lang="en-US" altLang="nl-NL" sz="20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rPr>
              <a:t>E.g. In 2005, Ethiopia started the Productive Safety Net Program, which has reached 7.9 million people facing chronic food insecurity. They receive food or cash transfers either as direct assistance or in return for community work.</a:t>
            </a:r>
            <a:endParaRPr kumimoji="0" lang="nl-NL" altLang="nl-NL" sz="20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endParaRPr>
          </a:p>
        </p:txBody>
      </p:sp>
      <p:pic>
        <p:nvPicPr>
          <p:cNvPr id="49158" name="Google Shape;247;p28">
            <a:extLst>
              <a:ext uri="{FF2B5EF4-FFF2-40B4-BE49-F238E27FC236}">
                <a16:creationId xmlns:a16="http://schemas.microsoft.com/office/drawing/2014/main" id="{99D73BF8-E854-DE4E-A8AE-275EA46B14EC}"/>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96000" y="1931988"/>
            <a:ext cx="4651375" cy="214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343837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1202" name="Google Shape;253;p29">
            <a:extLst>
              <a:ext uri="{FF2B5EF4-FFF2-40B4-BE49-F238E27FC236}">
                <a16:creationId xmlns:a16="http://schemas.microsoft.com/office/drawing/2014/main" id="{3F936415-49C9-1F4D-8F71-8110B1D8944D}"/>
              </a:ext>
            </a:extLst>
          </p:cNvPr>
          <p:cNvCxnSpPr>
            <a:cxnSpLocks noChangeShapeType="1"/>
          </p:cNvCxnSpPr>
          <p:nvPr/>
        </p:nvCxnSpPr>
        <p:spPr bwMode="auto">
          <a:xfrm flipV="1">
            <a:off x="0" y="1219200"/>
            <a:ext cx="8894763" cy="31750"/>
          </a:xfrm>
          <a:prstGeom prst="straightConnector1">
            <a:avLst/>
          </a:prstGeom>
          <a:noFill/>
          <a:ln w="28575">
            <a:solidFill>
              <a:srgbClr val="FF0000"/>
            </a:solidFill>
            <a:miter lim="800000"/>
            <a:headEnd type="none" w="sm" len="sm"/>
            <a:tailEnd type="none" w="sm" len="sm"/>
          </a:ln>
          <a:extLst>
            <a:ext uri="{909E8E84-426E-40DD-AFC4-6F175D3DCCD1}">
              <a14:hiddenFill xmlns:a14="http://schemas.microsoft.com/office/drawing/2010/main">
                <a:noFill/>
              </a14:hiddenFill>
            </a:ext>
          </a:extLst>
        </p:spPr>
      </p:cxnSp>
      <p:sp>
        <p:nvSpPr>
          <p:cNvPr id="51203" name="Google Shape;254;p29">
            <a:extLst>
              <a:ext uri="{FF2B5EF4-FFF2-40B4-BE49-F238E27FC236}">
                <a16:creationId xmlns:a16="http://schemas.microsoft.com/office/drawing/2014/main" id="{F5951179-93EB-D841-968D-2824DF1AD18E}"/>
              </a:ext>
            </a:extLst>
          </p:cNvPr>
          <p:cNvSpPr txBox="1">
            <a:spLocks noChangeArrowheads="1"/>
          </p:cNvSpPr>
          <p:nvPr/>
        </p:nvSpPr>
        <p:spPr bwMode="auto">
          <a:xfrm>
            <a:off x="301942" y="340837"/>
            <a:ext cx="12072937"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850" tIns="39425" rIns="78850" bIns="39425"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
                <a:srgbClr val="000000"/>
              </a:buClr>
              <a:buSzPts val="2800"/>
              <a:buFontTx/>
              <a:buNone/>
              <a:tabLst/>
              <a:defRPr/>
            </a:pPr>
            <a:r>
              <a:rPr kumimoji="0" lang="en-US" altLang="nl-NL"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Social protection can serve as a platform </a:t>
            </a:r>
          </a:p>
          <a:p>
            <a:pPr marL="0" marR="0" lvl="0" indent="0" algn="l" defTabSz="914400" rtl="0" eaLnBrk="0" fontAlgn="base" latinLnBrk="0" hangingPunct="0">
              <a:lnSpc>
                <a:spcPct val="100000"/>
              </a:lnSpc>
              <a:spcBef>
                <a:spcPct val="0"/>
              </a:spcBef>
              <a:spcAft>
                <a:spcPct val="0"/>
              </a:spcAft>
              <a:buClr>
                <a:srgbClr val="000000"/>
              </a:buClr>
              <a:buSzPts val="2800"/>
              <a:buFontTx/>
              <a:buNone/>
              <a:tabLst/>
              <a:defRPr/>
            </a:pPr>
            <a:r>
              <a:rPr kumimoji="0" lang="en-US" altLang="nl-NL"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for </a:t>
            </a:r>
            <a:r>
              <a:rPr lang="en-US" altLang="nl-NL" sz="2800" b="1" dirty="0">
                <a:solidFill>
                  <a:srgbClr val="000000"/>
                </a:solidFill>
                <a:cs typeface="Arial"/>
              </a:rPr>
              <a:t>e</a:t>
            </a:r>
            <a:r>
              <a:rPr kumimoji="0" lang="en-US" altLang="nl-NL" sz="2800" b="1"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a:rPr>
              <a:t>arly</a:t>
            </a:r>
            <a:r>
              <a:rPr kumimoji="0" lang="en-US" altLang="nl-NL"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 warning early action</a:t>
            </a:r>
            <a:endParaRPr kumimoji="0" lang="nl-NL" altLang="nl-NL"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endParaRPr>
          </a:p>
        </p:txBody>
      </p:sp>
      <p:sp>
        <p:nvSpPr>
          <p:cNvPr id="255" name="Google Shape;255;p29">
            <a:extLst>
              <a:ext uri="{FF2B5EF4-FFF2-40B4-BE49-F238E27FC236}">
                <a16:creationId xmlns:a16="http://schemas.microsoft.com/office/drawing/2014/main" id="{AC2854D6-A5C4-794D-9380-3F2250EE7388}"/>
              </a:ext>
            </a:extLst>
          </p:cNvPr>
          <p:cNvSpPr txBox="1"/>
          <p:nvPr/>
        </p:nvSpPr>
        <p:spPr>
          <a:xfrm>
            <a:off x="119063" y="2166938"/>
            <a:ext cx="6048375" cy="2990850"/>
          </a:xfrm>
          <a:prstGeom prst="rect">
            <a:avLst/>
          </a:prstGeom>
          <a:noFill/>
          <a:ln>
            <a:noFill/>
          </a:ln>
        </p:spPr>
        <p:txBody>
          <a:bodyPr spcFirstLastPara="1" lIns="91425" tIns="91425" rIns="91425" bIns="91425"/>
          <a:lstStyle/>
          <a:p>
            <a:pPr marL="0" marR="0" lvl="0" indent="0" algn="ctr" defTabSz="914400" rtl="0" eaLnBrk="0" fontAlgn="base" latinLnBrk="0" hangingPunct="0">
              <a:lnSpc>
                <a:spcPct val="115000"/>
              </a:lnSpc>
              <a:spcBef>
                <a:spcPts val="900"/>
              </a:spcBef>
              <a:spcAft>
                <a:spcPts val="0"/>
              </a:spcAft>
              <a:buClr>
                <a:srgbClr val="000000"/>
              </a:buClr>
              <a:buSzPts val="1100"/>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Social protection programs can: </a:t>
            </a:r>
            <a:endParaRPr kumimoji="0" sz="20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a:p>
            <a:pPr marL="457200" marR="0" lvl="0" indent="-355600" algn="l" defTabSz="914400" rtl="0" eaLnBrk="0" fontAlgn="base" latinLnBrk="0" hangingPunct="0">
              <a:lnSpc>
                <a:spcPct val="115000"/>
              </a:lnSpc>
              <a:spcBef>
                <a:spcPts val="900"/>
              </a:spcBef>
              <a:spcAft>
                <a:spcPts val="0"/>
              </a:spcAft>
              <a:buClrTx/>
              <a:buSzPts val="2000"/>
              <a:buFontTx/>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Help better identify and target vulnerable people</a:t>
            </a:r>
            <a:endParaRPr kumimoji="0"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a:p>
            <a:pPr marL="457200" marR="0" lvl="0" indent="-355600" algn="l" defTabSz="914400" rtl="0" eaLnBrk="0" fontAlgn="base" latinLnBrk="0" hangingPunct="0">
              <a:lnSpc>
                <a:spcPct val="115000"/>
              </a:lnSpc>
              <a:spcBef>
                <a:spcPts val="0"/>
              </a:spcBef>
              <a:spcAft>
                <a:spcPts val="0"/>
              </a:spcAft>
              <a:buClrTx/>
              <a:buSzPts val="2000"/>
              <a:buFontTx/>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Enable rapid action, using existing  structure to channel support for early action, such as cash transfers </a:t>
            </a:r>
            <a:endParaRPr kumimoji="0"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a:p>
            <a:pPr marL="457200" marR="0" lvl="0" indent="-355600" algn="l" defTabSz="914400" rtl="0" eaLnBrk="0" fontAlgn="base" latinLnBrk="0" hangingPunct="0">
              <a:lnSpc>
                <a:spcPct val="100000"/>
              </a:lnSpc>
              <a:spcBef>
                <a:spcPts val="0"/>
              </a:spcBef>
              <a:spcAft>
                <a:spcPts val="0"/>
              </a:spcAft>
              <a:buClrTx/>
              <a:buSzPts val="2000"/>
              <a:buFontTx/>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Support accountability to affected populations</a:t>
            </a:r>
            <a:endParaRPr kumimoji="0"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a:p>
            <a:pPr marL="0" marR="0" lvl="0" indent="0" algn="ctr" defTabSz="914400" rtl="0" eaLnBrk="0" fontAlgn="base" latinLnBrk="0" hangingPunct="0">
              <a:lnSpc>
                <a:spcPct val="115000"/>
              </a:lnSpc>
              <a:spcBef>
                <a:spcPts val="900"/>
              </a:spcBef>
              <a:spcAft>
                <a:spcPts val="0"/>
              </a:spcAft>
              <a:buClr>
                <a:srgbClr val="000000"/>
              </a:buClr>
              <a:buSzPts val="1100"/>
              <a:buFontTx/>
              <a:buNone/>
              <a:tabLst/>
              <a:defRPr/>
            </a:pPr>
            <a:endParaRPr kumimoji="0" sz="1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p:txBody>
      </p:sp>
      <p:pic>
        <p:nvPicPr>
          <p:cNvPr id="51205" name="Google Shape;256;p29">
            <a:extLst>
              <a:ext uri="{FF2B5EF4-FFF2-40B4-BE49-F238E27FC236}">
                <a16:creationId xmlns:a16="http://schemas.microsoft.com/office/drawing/2014/main" id="{EB00ACD9-0528-6C41-95A5-C7267A28FC44}"/>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a:ext>
            </a:extLst>
          </a:blip>
          <a:srcRect l="23615" t="18279" r="25586" b="15730"/>
          <a:stretch>
            <a:fillRect/>
          </a:stretch>
        </p:blipFill>
        <p:spPr bwMode="auto">
          <a:xfrm>
            <a:off x="6600825" y="1450975"/>
            <a:ext cx="4586288" cy="485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6" name="Google Shape;257;p29">
            <a:extLst>
              <a:ext uri="{FF2B5EF4-FFF2-40B4-BE49-F238E27FC236}">
                <a16:creationId xmlns:a16="http://schemas.microsoft.com/office/drawing/2014/main" id="{0C876C1F-A9F9-9E48-8AA1-0ABEA5F13346}"/>
              </a:ext>
            </a:extLst>
          </p:cNvPr>
          <p:cNvSpPr txBox="1">
            <a:spLocks noChangeArrowheads="1"/>
          </p:cNvSpPr>
          <p:nvPr/>
        </p:nvSpPr>
        <p:spPr bwMode="auto">
          <a:xfrm>
            <a:off x="6600825" y="1858963"/>
            <a:ext cx="4586288"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15000"/>
              </a:lnSpc>
              <a:spcBef>
                <a:spcPts val="1200"/>
              </a:spcBef>
              <a:spcAft>
                <a:spcPts val="1200"/>
              </a:spcAft>
              <a:buClrTx/>
              <a:buSzTx/>
              <a:buFontTx/>
              <a:buNone/>
              <a:tabLst/>
              <a:defRPr/>
            </a:pPr>
            <a:r>
              <a:rPr kumimoji="0" lang="en-US" altLang="nl-NL" sz="20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rPr>
              <a:t>SP programmes are already involved in disaster response: Brazil’s Bolsa Família </a:t>
            </a:r>
            <a:r>
              <a:rPr kumimoji="0" lang="en-US" altLang="nl-NL" sz="20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rPr>
              <a:t>provided in-kind and cash benefits to 162,000 families in 279 municipalities, within 10 days of the 2011 floods, using its registry of beneficiaries and identification cards </a:t>
            </a:r>
            <a:endParaRPr kumimoji="0" lang="nl-NL" altLang="nl-NL" sz="20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endParaRPr>
          </a:p>
        </p:txBody>
      </p:sp>
    </p:spTree>
    <p:extLst>
      <p:ext uri="{BB962C8B-B14F-4D97-AF65-F5344CB8AC3E}">
        <p14:creationId xmlns:p14="http://schemas.microsoft.com/office/powerpoint/2010/main" val="309541701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3250" name="Google Shape;263;p30">
            <a:extLst>
              <a:ext uri="{FF2B5EF4-FFF2-40B4-BE49-F238E27FC236}">
                <a16:creationId xmlns:a16="http://schemas.microsoft.com/office/drawing/2014/main" id="{338CC43D-CD76-6547-9BB6-72EAA8577566}"/>
              </a:ext>
            </a:extLst>
          </p:cNvPr>
          <p:cNvCxnSpPr>
            <a:cxnSpLocks noChangeShapeType="1"/>
          </p:cNvCxnSpPr>
          <p:nvPr/>
        </p:nvCxnSpPr>
        <p:spPr bwMode="auto">
          <a:xfrm rot="10800000" flipH="1">
            <a:off x="0" y="891858"/>
            <a:ext cx="7867650" cy="19050"/>
          </a:xfrm>
          <a:prstGeom prst="straightConnector1">
            <a:avLst/>
          </a:prstGeom>
          <a:noFill/>
          <a:ln w="28575">
            <a:solidFill>
              <a:srgbClr val="FF0000"/>
            </a:solidFill>
            <a:miter lim="800000"/>
            <a:headEnd type="none" w="sm" len="sm"/>
            <a:tailEnd type="none" w="sm" len="sm"/>
          </a:ln>
          <a:extLst>
            <a:ext uri="{909E8E84-426E-40DD-AFC4-6F175D3DCCD1}">
              <a14:hiddenFill xmlns:a14="http://schemas.microsoft.com/office/drawing/2010/main">
                <a:noFill/>
              </a14:hiddenFill>
            </a:ext>
          </a:extLst>
        </p:spPr>
      </p:cxnSp>
      <p:sp>
        <p:nvSpPr>
          <p:cNvPr id="53251" name="Google Shape;264;p30">
            <a:extLst>
              <a:ext uri="{FF2B5EF4-FFF2-40B4-BE49-F238E27FC236}">
                <a16:creationId xmlns:a16="http://schemas.microsoft.com/office/drawing/2014/main" id="{AFE0DB56-2081-4E49-8FB5-0F09CE5E6158}"/>
              </a:ext>
            </a:extLst>
          </p:cNvPr>
          <p:cNvSpPr txBox="1">
            <a:spLocks noChangeArrowheads="1"/>
          </p:cNvSpPr>
          <p:nvPr/>
        </p:nvSpPr>
        <p:spPr bwMode="auto">
          <a:xfrm>
            <a:off x="192088" y="225108"/>
            <a:ext cx="64071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850" tIns="39425" rIns="78850" bIns="39425"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2800"/>
              <a:buFontTx/>
              <a:buNone/>
              <a:tabLst/>
              <a:defRPr/>
            </a:pPr>
            <a:r>
              <a:rPr kumimoji="0" lang="en-US" altLang="nl-NL"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Social Protection and </a:t>
            </a:r>
            <a:r>
              <a:rPr kumimoji="0" lang="en-US" altLang="nl-NL"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the Red Cross </a:t>
            </a:r>
            <a:endParaRPr kumimoji="0" lang="nl-NL" altLang="nl-NL"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endParaRPr>
          </a:p>
        </p:txBody>
      </p:sp>
      <p:sp>
        <p:nvSpPr>
          <p:cNvPr id="53252" name="Google Shape;265;p30">
            <a:extLst>
              <a:ext uri="{FF2B5EF4-FFF2-40B4-BE49-F238E27FC236}">
                <a16:creationId xmlns:a16="http://schemas.microsoft.com/office/drawing/2014/main" id="{B16C1BD3-6981-9A4C-B156-0E3D06C03232}"/>
              </a:ext>
            </a:extLst>
          </p:cNvPr>
          <p:cNvSpPr txBox="1">
            <a:spLocks noChangeArrowheads="1"/>
          </p:cNvSpPr>
          <p:nvPr/>
        </p:nvSpPr>
        <p:spPr bwMode="auto">
          <a:xfrm>
            <a:off x="407988" y="2132013"/>
            <a:ext cx="5688012"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
                <a:srgbClr val="000000"/>
              </a:buClr>
              <a:buSzPts val="1100"/>
              <a:buFontTx/>
              <a:buNone/>
              <a:tabLst/>
              <a:defRPr/>
            </a:pPr>
            <a:r>
              <a:rPr kumimoji="0" lang="en-US" altLang="nl-NL" sz="20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The Hunger Safety Net Programme in Kenya has been designed to scale up in advance of climate shocks, such as drought. </a:t>
            </a:r>
          </a:p>
          <a:p>
            <a:pPr marL="0" marR="0" lvl="0" indent="0" algn="l" defTabSz="914400" rtl="0" eaLnBrk="0" fontAlgn="base" latinLnBrk="0" hangingPunct="0">
              <a:lnSpc>
                <a:spcPct val="100000"/>
              </a:lnSpc>
              <a:spcBef>
                <a:spcPct val="0"/>
              </a:spcBef>
              <a:spcAft>
                <a:spcPct val="0"/>
              </a:spcAft>
              <a:buClr>
                <a:srgbClr val="000000"/>
              </a:buClr>
              <a:buSzPts val="1100"/>
              <a:buFontTx/>
              <a:buNone/>
              <a:tabLst/>
              <a:defRPr/>
            </a:pPr>
            <a:endParaRPr kumimoji="0" lang="nl-NL" altLang="nl-NL" sz="20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endParaRPr>
          </a:p>
          <a:p>
            <a:pPr marL="0" marR="0" lvl="0" indent="0" algn="l" defTabSz="914400" rtl="0" eaLnBrk="0" fontAlgn="base" latinLnBrk="0" hangingPunct="0">
              <a:lnSpc>
                <a:spcPct val="100000"/>
              </a:lnSpc>
              <a:spcBef>
                <a:spcPct val="0"/>
              </a:spcBef>
              <a:spcAft>
                <a:spcPct val="0"/>
              </a:spcAft>
              <a:buClr>
                <a:srgbClr val="000000"/>
              </a:buClr>
              <a:buSzPts val="1400"/>
              <a:buFontTx/>
              <a:buNone/>
              <a:tabLst/>
              <a:defRPr/>
            </a:pPr>
            <a:r>
              <a:rPr kumimoji="0" lang="en-US" altLang="nl-NL" sz="20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rPr>
              <a:t>In 2017, the Kenya Red Cross aligned its emergency response to drought to maximize coverage of affected people, collaborating closely with the HSNP. </a:t>
            </a:r>
            <a:endParaRPr kumimoji="0" lang="nl-NL" altLang="nl-NL" sz="20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endParaRPr>
          </a:p>
        </p:txBody>
      </p:sp>
      <p:pic>
        <p:nvPicPr>
          <p:cNvPr id="53253" name="Google Shape;266;p30">
            <a:extLst>
              <a:ext uri="{FF2B5EF4-FFF2-40B4-BE49-F238E27FC236}">
                <a16:creationId xmlns:a16="http://schemas.microsoft.com/office/drawing/2014/main" id="{F77F09B3-4090-DD46-AA8F-89B3CF6E48AC}"/>
              </a:ext>
            </a:extLst>
          </p:cNvPr>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30950" y="1603375"/>
            <a:ext cx="5237163"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Google Shape;267;p30">
            <a:extLst>
              <a:ext uri="{FF2B5EF4-FFF2-40B4-BE49-F238E27FC236}">
                <a16:creationId xmlns:a16="http://schemas.microsoft.com/office/drawing/2014/main" id="{0D3AC879-CF99-1142-9974-FF08B201F382}"/>
              </a:ext>
            </a:extLst>
          </p:cNvPr>
          <p:cNvSpPr>
            <a:spLocks noChangeArrowheads="1"/>
          </p:cNvSpPr>
          <p:nvPr/>
        </p:nvSpPr>
        <p:spPr bwMode="auto">
          <a:xfrm>
            <a:off x="10279063" y="5864225"/>
            <a:ext cx="12890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
                <a:srgbClr val="000000"/>
              </a:buClr>
              <a:buSzPts val="1600"/>
              <a:buFontTx/>
              <a:buNone/>
              <a:tabLst/>
              <a:defRPr/>
            </a:pPr>
            <a:r>
              <a:rPr kumimoji="0" lang="en-US" altLang="nl-NL" sz="7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a:sym typeface="Arial" panose="020B0604020202020204" pitchFamily="34" charset="0"/>
              </a:rPr>
              <a:t>Photo: </a:t>
            </a:r>
            <a:r>
              <a:rPr kumimoji="0" lang="en-US" altLang="nl-NL" sz="7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a:rPr>
              <a:t>FSD Kenya - HSNP</a:t>
            </a:r>
            <a:endParaRPr kumimoji="0" lang="nl-NL" altLang="nl-NL" sz="7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a:sym typeface="Arial" panose="020B0604020202020204" pitchFamily="34" charset="0"/>
            </a:endParaRPr>
          </a:p>
        </p:txBody>
      </p:sp>
    </p:spTree>
    <p:extLst>
      <p:ext uri="{BB962C8B-B14F-4D97-AF65-F5344CB8AC3E}">
        <p14:creationId xmlns:p14="http://schemas.microsoft.com/office/powerpoint/2010/main" val="303369421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Afbeelding 4">
            <a:extLst>
              <a:ext uri="{FF2B5EF4-FFF2-40B4-BE49-F238E27FC236}">
                <a16:creationId xmlns:a16="http://schemas.microsoft.com/office/drawing/2014/main" id="{20371DF7-C898-8A41-8384-A394768D844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978775" y="318770"/>
            <a:ext cx="4213225" cy="371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5299" name="Google Shape;273;p31">
            <a:extLst>
              <a:ext uri="{FF2B5EF4-FFF2-40B4-BE49-F238E27FC236}">
                <a16:creationId xmlns:a16="http://schemas.microsoft.com/office/drawing/2014/main" id="{7BDA5276-9F99-644A-AA64-8ADBE1942FAB}"/>
              </a:ext>
            </a:extLst>
          </p:cNvPr>
          <p:cNvCxnSpPr>
            <a:cxnSpLocks noChangeShapeType="1"/>
          </p:cNvCxnSpPr>
          <p:nvPr/>
        </p:nvCxnSpPr>
        <p:spPr bwMode="auto">
          <a:xfrm rot="10800000" flipH="1">
            <a:off x="0" y="1008698"/>
            <a:ext cx="7867650" cy="19050"/>
          </a:xfrm>
          <a:prstGeom prst="straightConnector1">
            <a:avLst/>
          </a:prstGeom>
          <a:noFill/>
          <a:ln w="28575">
            <a:solidFill>
              <a:srgbClr val="FF0000"/>
            </a:solidFill>
            <a:miter lim="800000"/>
            <a:headEnd type="none" w="sm" len="sm"/>
            <a:tailEnd type="none" w="sm" len="sm"/>
          </a:ln>
          <a:extLst>
            <a:ext uri="{909E8E84-426E-40DD-AFC4-6F175D3DCCD1}">
              <a14:hiddenFill xmlns:a14="http://schemas.microsoft.com/office/drawing/2010/main">
                <a:noFill/>
              </a14:hiddenFill>
            </a:ext>
          </a:extLst>
        </p:spPr>
      </p:cxnSp>
      <p:sp>
        <p:nvSpPr>
          <p:cNvPr id="55300" name="Google Shape;274;p31">
            <a:extLst>
              <a:ext uri="{FF2B5EF4-FFF2-40B4-BE49-F238E27FC236}">
                <a16:creationId xmlns:a16="http://schemas.microsoft.com/office/drawing/2014/main" id="{EBDF1173-7778-B24D-9876-2B4DFF55DBB7}"/>
              </a:ext>
            </a:extLst>
          </p:cNvPr>
          <p:cNvSpPr txBox="1">
            <a:spLocks noChangeArrowheads="1"/>
          </p:cNvSpPr>
          <p:nvPr/>
        </p:nvSpPr>
        <p:spPr bwMode="auto">
          <a:xfrm>
            <a:off x="334963" y="115888"/>
            <a:ext cx="8451850"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850" tIns="39425" rIns="78850" bIns="39425"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
                <a:srgbClr val="000000"/>
              </a:buClr>
              <a:buSzPts val="2800"/>
              <a:buFontTx/>
              <a:buNone/>
              <a:tabLst/>
              <a:defRPr/>
            </a:pPr>
            <a:r>
              <a:rPr kumimoji="0" lang="en-US" altLang="nl-NL"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Conclusions</a:t>
            </a:r>
            <a:endParaRPr kumimoji="0" lang="nl-NL" altLang="nl-NL"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endParaRPr>
          </a:p>
        </p:txBody>
      </p:sp>
      <p:sp>
        <p:nvSpPr>
          <p:cNvPr id="55301" name="Google Shape;275;p31">
            <a:extLst>
              <a:ext uri="{FF2B5EF4-FFF2-40B4-BE49-F238E27FC236}">
                <a16:creationId xmlns:a16="http://schemas.microsoft.com/office/drawing/2014/main" id="{CFAAC011-6355-494B-B009-05E38915C1AB}"/>
              </a:ext>
            </a:extLst>
          </p:cNvPr>
          <p:cNvSpPr txBox="1">
            <a:spLocks noChangeArrowheads="1"/>
          </p:cNvSpPr>
          <p:nvPr/>
        </p:nvSpPr>
        <p:spPr bwMode="auto">
          <a:xfrm>
            <a:off x="204788" y="1562109"/>
            <a:ext cx="9213532" cy="445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850" tIns="39425" rIns="78850" bIns="39425" anchor="ctr"/>
          <a:lstStyle>
            <a:lvl1pPr marL="457200" indent="-355600">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457200" marR="0" lvl="0" indent="-355600" algn="l" defTabSz="914400" rtl="0" eaLnBrk="0" fontAlgn="base" latinLnBrk="0" hangingPunct="0">
              <a:lnSpc>
                <a:spcPct val="95000"/>
              </a:lnSpc>
              <a:spcBef>
                <a:spcPct val="0"/>
              </a:spcBef>
              <a:spcAft>
                <a:spcPct val="0"/>
              </a:spcAft>
              <a:buClr>
                <a:srgbClr val="000000"/>
              </a:buClr>
              <a:buSzPts val="2000"/>
              <a:buFont typeface="Arial" panose="020B0604020202020204" pitchFamily="34" charset="0"/>
              <a:buChar char="-"/>
              <a:tabLst/>
              <a:defRPr/>
            </a:pPr>
            <a:r>
              <a:rPr kumimoji="0" lang="en-US" altLang="nl-NL"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National Societies have a number of ways to incorporate </a:t>
            </a:r>
            <a:br>
              <a:rPr kumimoji="0" lang="en-US" altLang="nl-NL"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br>
            <a:r>
              <a:rPr kumimoji="0" lang="en-US" altLang="nl-NL"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early warning early action into their strategic and operational plans and programming.</a:t>
            </a:r>
          </a:p>
          <a:p>
            <a:pPr marL="457200" marR="0" lvl="0" indent="-355600" algn="l" defTabSz="914400" rtl="0" eaLnBrk="0" fontAlgn="base" latinLnBrk="0" hangingPunct="0">
              <a:lnSpc>
                <a:spcPct val="95000"/>
              </a:lnSpc>
              <a:spcBef>
                <a:spcPct val="0"/>
              </a:spcBef>
              <a:spcAft>
                <a:spcPct val="0"/>
              </a:spcAft>
              <a:buClr>
                <a:srgbClr val="000000"/>
              </a:buClr>
              <a:buSzPts val="2000"/>
              <a:buFont typeface="Arial" panose="020B0604020202020204" pitchFamily="34" charset="0"/>
              <a:buChar char="-"/>
              <a:tabLst/>
              <a:defRPr/>
            </a:pPr>
            <a:endParaRPr kumimoji="0" lang="nl-NL" altLang="nl-NL"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a:p>
            <a:pPr lvl="0" eaLnBrk="0" fontAlgn="base" hangingPunct="0">
              <a:lnSpc>
                <a:spcPct val="95000"/>
              </a:lnSpc>
              <a:spcBef>
                <a:spcPct val="0"/>
              </a:spcBef>
              <a:spcAft>
                <a:spcPct val="0"/>
              </a:spcAft>
              <a:buClr>
                <a:srgbClr val="000000"/>
              </a:buClr>
              <a:buSzPts val="2000"/>
              <a:buFont typeface="Arial" panose="020B0604020202020204" pitchFamily="34" charset="0"/>
              <a:buChar char="-"/>
              <a:defRPr/>
            </a:pPr>
            <a:r>
              <a:rPr kumimoji="0" lang="en-US" altLang="nl-NL"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Different National Societies will have different </a:t>
            </a:r>
            <a:br>
              <a:rPr kumimoji="0" lang="en-US" altLang="nl-NL"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br>
            <a:r>
              <a:rPr lang="en-US" altLang="nl-NL" sz="2400" dirty="0">
                <a:solidFill>
                  <a:srgbClr val="000000"/>
                </a:solidFill>
              </a:rPr>
              <a:t>early warning early action </a:t>
            </a:r>
            <a:r>
              <a:rPr kumimoji="0" lang="en-US" altLang="nl-NL"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entry points.</a:t>
            </a:r>
          </a:p>
          <a:p>
            <a:pPr marL="457200" marR="0" lvl="0" indent="-355600" algn="l" defTabSz="914400" rtl="0" eaLnBrk="0" fontAlgn="base" latinLnBrk="0" hangingPunct="0">
              <a:lnSpc>
                <a:spcPct val="95000"/>
              </a:lnSpc>
              <a:spcBef>
                <a:spcPct val="0"/>
              </a:spcBef>
              <a:spcAft>
                <a:spcPct val="0"/>
              </a:spcAft>
              <a:buClr>
                <a:srgbClr val="000000"/>
              </a:buClr>
              <a:buSzPts val="2000"/>
              <a:buFont typeface="Arial" panose="020B0604020202020204" pitchFamily="34" charset="0"/>
              <a:buChar char="-"/>
              <a:tabLst/>
              <a:defRPr/>
            </a:pPr>
            <a:endParaRPr kumimoji="0" lang="nl-NL" altLang="nl-NL"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a:p>
            <a:pPr marL="457200" marR="0" lvl="0" indent="-355600" algn="l" defTabSz="914400" rtl="0" eaLnBrk="0" fontAlgn="base" latinLnBrk="0" hangingPunct="0">
              <a:lnSpc>
                <a:spcPct val="95000"/>
              </a:lnSpc>
              <a:spcBef>
                <a:spcPct val="0"/>
              </a:spcBef>
              <a:spcAft>
                <a:spcPct val="0"/>
              </a:spcAft>
              <a:buClr>
                <a:srgbClr val="000000"/>
              </a:buClr>
              <a:buSzPts val="2000"/>
              <a:buFont typeface="Arial" panose="020B0604020202020204" pitchFamily="34" charset="0"/>
              <a:buChar char="-"/>
              <a:tabLst/>
              <a:defRPr/>
            </a:pPr>
            <a:r>
              <a:rPr kumimoji="0" lang="en-US" altLang="nl-NL"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These will depend on the climate and disaster risk context of the country and the National Society capacity.</a:t>
            </a:r>
          </a:p>
          <a:p>
            <a:pPr marL="457200" marR="0" lvl="0" indent="-355600" algn="l" defTabSz="914400" rtl="0" eaLnBrk="0" fontAlgn="base" latinLnBrk="0" hangingPunct="0">
              <a:lnSpc>
                <a:spcPct val="95000"/>
              </a:lnSpc>
              <a:spcBef>
                <a:spcPct val="0"/>
              </a:spcBef>
              <a:spcAft>
                <a:spcPct val="0"/>
              </a:spcAft>
              <a:buClr>
                <a:srgbClr val="000000"/>
              </a:buClr>
              <a:buSzPts val="2000"/>
              <a:buFont typeface="Arial" panose="020B0604020202020204" pitchFamily="34" charset="0"/>
              <a:buChar char="-"/>
              <a:tabLst/>
              <a:defRPr/>
            </a:pPr>
            <a:endParaRPr kumimoji="0" lang="nl-NL" altLang="nl-NL"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a:p>
            <a:pPr lvl="0" eaLnBrk="0" fontAlgn="base" hangingPunct="0">
              <a:lnSpc>
                <a:spcPct val="95000"/>
              </a:lnSpc>
              <a:spcBef>
                <a:spcPct val="0"/>
              </a:spcBef>
              <a:spcAft>
                <a:spcPct val="0"/>
              </a:spcAft>
              <a:buClr>
                <a:srgbClr val="000000"/>
              </a:buClr>
              <a:buSzPts val="2000"/>
              <a:buFont typeface="Arial" panose="020B0604020202020204" pitchFamily="34" charset="0"/>
              <a:buChar char="-"/>
              <a:defRPr/>
            </a:pPr>
            <a:r>
              <a:rPr kumimoji="0" lang="en-US" altLang="nl-NL"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IFRC and Climate Centre support National Societies </a:t>
            </a:r>
            <a:r>
              <a:rPr lang="en-US" altLang="nl-NL" sz="2400" dirty="0">
                <a:solidFill>
                  <a:srgbClr val="000000"/>
                </a:solidFill>
              </a:rPr>
              <a:t>with identification of early warning early action</a:t>
            </a:r>
            <a:r>
              <a:rPr kumimoji="0" lang="en-US" altLang="nl-NL"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 entry points and with the implementation steps.  </a:t>
            </a:r>
            <a:endParaRPr kumimoji="0" lang="nl-NL" altLang="nl-NL"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p:txBody>
      </p:sp>
    </p:spTree>
    <p:extLst>
      <p:ext uri="{BB962C8B-B14F-4D97-AF65-F5344CB8AC3E}">
        <p14:creationId xmlns:p14="http://schemas.microsoft.com/office/powerpoint/2010/main" val="72211736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169" name="Google Shape;69;p11">
            <a:extLst>
              <a:ext uri="{FF2B5EF4-FFF2-40B4-BE49-F238E27FC236}">
                <a16:creationId xmlns:a16="http://schemas.microsoft.com/office/drawing/2014/main" id="{B9F84B21-C13D-5A48-9734-6FC5B34F36BF}"/>
              </a:ext>
            </a:extLst>
          </p:cNvPr>
          <p:cNvCxnSpPr>
            <a:cxnSpLocks noChangeShapeType="1"/>
          </p:cNvCxnSpPr>
          <p:nvPr/>
        </p:nvCxnSpPr>
        <p:spPr bwMode="auto">
          <a:xfrm rot="10800000" flipH="1">
            <a:off x="0" y="955327"/>
            <a:ext cx="7867650" cy="19050"/>
          </a:xfrm>
          <a:prstGeom prst="straightConnector1">
            <a:avLst/>
          </a:prstGeom>
          <a:noFill/>
          <a:ln w="28575">
            <a:solidFill>
              <a:srgbClr val="FF0000"/>
            </a:solidFill>
            <a:miter lim="800000"/>
            <a:headEnd type="none" w="sm" len="sm"/>
            <a:tailEnd type="none" w="sm" len="sm"/>
          </a:ln>
          <a:extLst>
            <a:ext uri="{909E8E84-426E-40DD-AFC4-6F175D3DCCD1}">
              <a14:hiddenFill xmlns:a14="http://schemas.microsoft.com/office/drawing/2010/main">
                <a:noFill/>
              </a14:hiddenFill>
            </a:ext>
          </a:extLst>
        </p:spPr>
      </p:cxnSp>
      <p:sp>
        <p:nvSpPr>
          <p:cNvPr id="7170" name="Google Shape;70;p11">
            <a:extLst>
              <a:ext uri="{FF2B5EF4-FFF2-40B4-BE49-F238E27FC236}">
                <a16:creationId xmlns:a16="http://schemas.microsoft.com/office/drawing/2014/main" id="{D707998D-13F4-6043-8E92-1089AF17FECF}"/>
              </a:ext>
            </a:extLst>
          </p:cNvPr>
          <p:cNvSpPr txBox="1">
            <a:spLocks noChangeArrowheads="1"/>
          </p:cNvSpPr>
          <p:nvPr/>
        </p:nvSpPr>
        <p:spPr bwMode="auto">
          <a:xfrm>
            <a:off x="313055" y="251461"/>
            <a:ext cx="755967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850" tIns="39425" rIns="78850" bIns="39425"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
                <a:srgbClr val="000000"/>
              </a:buClr>
              <a:buSzPts val="2800"/>
              <a:buFontTx/>
              <a:buNone/>
              <a:tabLst/>
              <a:defRPr/>
            </a:pPr>
            <a:r>
              <a:rPr kumimoji="0" lang="en-US" altLang="nl-NL"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What is an Early Warning System?</a:t>
            </a:r>
            <a:endParaRPr kumimoji="0" lang="nl-NL" altLang="nl-NL"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endParaRPr>
          </a:p>
        </p:txBody>
      </p:sp>
      <p:sp>
        <p:nvSpPr>
          <p:cNvPr id="71" name="Google Shape;71;p11">
            <a:extLst>
              <a:ext uri="{FF2B5EF4-FFF2-40B4-BE49-F238E27FC236}">
                <a16:creationId xmlns:a16="http://schemas.microsoft.com/office/drawing/2014/main" id="{C6F60FFC-772C-6C47-B2D6-6B8B20DA639A}"/>
              </a:ext>
            </a:extLst>
          </p:cNvPr>
          <p:cNvSpPr txBox="1"/>
          <p:nvPr/>
        </p:nvSpPr>
        <p:spPr>
          <a:xfrm>
            <a:off x="244475" y="2103437"/>
            <a:ext cx="4974296" cy="3360738"/>
          </a:xfrm>
          <a:prstGeom prst="rect">
            <a:avLst/>
          </a:prstGeom>
          <a:no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
                <a:srgbClr val="000000"/>
              </a:buClr>
              <a:buSzPts val="1800"/>
              <a:buFontTx/>
              <a:buNone/>
              <a:tabLst/>
              <a:defRPr/>
            </a:pPr>
            <a:r>
              <a:rPr kumimoji="0" lang="en-US" sz="2400" b="0" i="0" u="none" strike="noStrike" kern="1200" cap="none" spc="0" normalizeH="0" baseline="0" noProof="0" dirty="0">
                <a:ln>
                  <a:noFill/>
                </a:ln>
                <a:solidFill>
                  <a:srgbClr val="000000"/>
                </a:solidFill>
                <a:effectLst/>
                <a:uLnTx/>
                <a:uFillTx/>
                <a:latin typeface="Arial"/>
                <a:ea typeface="Arial"/>
                <a:cs typeface="Arial"/>
                <a:sym typeface="Arial"/>
              </a:rPr>
              <a:t>“An </a:t>
            </a:r>
            <a:r>
              <a:rPr kumimoji="0" lang="en-US" sz="2400" b="1" i="0" u="none" strike="noStrike" kern="1200" cap="none" spc="0" normalizeH="0" baseline="0" noProof="0" dirty="0">
                <a:ln>
                  <a:noFill/>
                </a:ln>
                <a:solidFill>
                  <a:srgbClr val="C00000"/>
                </a:solidFill>
                <a:effectLst/>
                <a:uLnTx/>
                <a:uFillTx/>
                <a:latin typeface="Arial"/>
                <a:ea typeface="Arial"/>
                <a:cs typeface="Arial"/>
                <a:sym typeface="Arial"/>
              </a:rPr>
              <a:t>integrated system </a:t>
            </a:r>
            <a:r>
              <a:rPr kumimoji="0" lang="en-US" sz="2400" b="0" i="0" u="none" strike="noStrike" kern="1200" cap="none" spc="0" normalizeH="0" baseline="0" noProof="0" dirty="0">
                <a:ln>
                  <a:noFill/>
                </a:ln>
                <a:solidFill>
                  <a:srgbClr val="000000"/>
                </a:solidFill>
                <a:effectLst/>
                <a:uLnTx/>
                <a:uFillTx/>
                <a:latin typeface="Arial"/>
                <a:ea typeface="Arial"/>
                <a:cs typeface="Arial"/>
                <a:sym typeface="Arial"/>
              </a:rPr>
              <a:t>of hazard monitoring, forecasting and prediction, disaster risk assessment, communication and preparedness activities, systems and processes that enables individuals, communities, governments, businesses and others to take </a:t>
            </a:r>
            <a:r>
              <a:rPr kumimoji="0" lang="en-US" sz="2400" b="1" i="0" u="none" strike="noStrike" kern="1200" cap="none" spc="0" normalizeH="0" baseline="0" noProof="0" dirty="0">
                <a:ln>
                  <a:noFill/>
                </a:ln>
                <a:solidFill>
                  <a:srgbClr val="C00000"/>
                </a:solidFill>
                <a:effectLst/>
                <a:uLnTx/>
                <a:uFillTx/>
                <a:latin typeface="Arial"/>
                <a:ea typeface="Arial"/>
                <a:cs typeface="Arial"/>
                <a:sym typeface="Arial"/>
              </a:rPr>
              <a:t>timely action </a:t>
            </a:r>
            <a:r>
              <a:rPr kumimoji="0" lang="en-US" sz="2400" b="0" i="0" u="none" strike="noStrike" kern="1200" cap="none" spc="0" normalizeH="0" baseline="0" noProof="0" dirty="0">
                <a:ln>
                  <a:noFill/>
                </a:ln>
                <a:solidFill>
                  <a:srgbClr val="000000"/>
                </a:solidFill>
                <a:effectLst/>
                <a:uLnTx/>
                <a:uFillTx/>
                <a:latin typeface="Arial"/>
                <a:ea typeface="Arial"/>
                <a:cs typeface="Arial"/>
                <a:sym typeface="Arial"/>
              </a:rPr>
              <a:t>to reduce disaster risks </a:t>
            </a:r>
            <a:r>
              <a:rPr kumimoji="0" lang="en-US" sz="2400" b="1" i="0" u="none" strike="noStrike" kern="1200" cap="none" spc="0" normalizeH="0" baseline="0" noProof="0" dirty="0">
                <a:ln>
                  <a:noFill/>
                </a:ln>
                <a:solidFill>
                  <a:srgbClr val="C00000"/>
                </a:solidFill>
                <a:effectLst/>
                <a:uLnTx/>
                <a:uFillTx/>
                <a:latin typeface="Arial"/>
                <a:ea typeface="Arial"/>
                <a:cs typeface="Arial"/>
                <a:sym typeface="Arial"/>
              </a:rPr>
              <a:t>in advance</a:t>
            </a:r>
            <a:r>
              <a:rPr kumimoji="0" lang="en-US" sz="2400" b="0" i="0" u="none" strike="noStrike" kern="1200" cap="none" spc="0" normalizeH="0" baseline="0" noProof="0" dirty="0">
                <a:ln>
                  <a:noFill/>
                </a:ln>
                <a:solidFill>
                  <a:srgbClr val="000000"/>
                </a:solidFill>
                <a:effectLst/>
                <a:uLnTx/>
                <a:uFillTx/>
                <a:latin typeface="Arial"/>
                <a:ea typeface="Arial"/>
                <a:cs typeface="Arial"/>
                <a:sym typeface="Arial"/>
              </a:rPr>
              <a:t> of hazardous events.”     </a:t>
            </a:r>
            <a:r>
              <a:rPr lang="en-US" sz="2400" dirty="0">
                <a:solidFill>
                  <a:srgbClr val="000000"/>
                </a:solidFill>
                <a:latin typeface="Arial"/>
                <a:ea typeface="Arial"/>
                <a:cs typeface="Arial"/>
                <a:sym typeface="Arial"/>
              </a:rPr>
              <a:t>(</a:t>
            </a:r>
            <a:r>
              <a:rPr kumimoji="0" lang="en-US" sz="2400" b="0" i="1" u="none" strike="noStrike" kern="1200" cap="none" spc="0" normalizeH="0" baseline="0" noProof="0" dirty="0">
                <a:ln>
                  <a:noFill/>
                </a:ln>
                <a:solidFill>
                  <a:srgbClr val="000000"/>
                </a:solidFill>
                <a:effectLst/>
                <a:uLnTx/>
                <a:uFillTx/>
                <a:latin typeface="Arial"/>
                <a:ea typeface="Arial"/>
                <a:cs typeface="Arial"/>
                <a:sym typeface="Arial"/>
              </a:rPr>
              <a:t>United Nations)</a:t>
            </a:r>
            <a:endParaRPr kumimoji="0" sz="2400" b="0" i="1" u="none" strike="noStrike" kern="1200" cap="none" spc="0" normalizeH="0" baseline="0" noProof="0" dirty="0">
              <a:ln>
                <a:noFill/>
              </a:ln>
              <a:solidFill>
                <a:srgbClr val="000000"/>
              </a:solidFill>
              <a:effectLst/>
              <a:uLnTx/>
              <a:uFillTx/>
              <a:latin typeface="Arial"/>
              <a:ea typeface="Arial"/>
              <a:cs typeface="Arial"/>
              <a:sym typeface="Arial"/>
            </a:endParaRPr>
          </a:p>
        </p:txBody>
      </p:sp>
      <p:pic>
        <p:nvPicPr>
          <p:cNvPr id="7172" name="Google Shape;72;p11">
            <a:extLst>
              <a:ext uri="{FF2B5EF4-FFF2-40B4-BE49-F238E27FC236}">
                <a16:creationId xmlns:a16="http://schemas.microsoft.com/office/drawing/2014/main" id="{66BE2191-2140-FD4F-9E0E-0AB3489C8406}"/>
              </a:ext>
            </a:extLst>
          </p:cNvPr>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18771" y="1581903"/>
            <a:ext cx="6983321" cy="3882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425937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9217" name="Google Shape;78;p12">
            <a:extLst>
              <a:ext uri="{FF2B5EF4-FFF2-40B4-BE49-F238E27FC236}">
                <a16:creationId xmlns:a16="http://schemas.microsoft.com/office/drawing/2014/main" id="{AFB36827-4589-A444-A0EB-F82239D91CAA}"/>
              </a:ext>
            </a:extLst>
          </p:cNvPr>
          <p:cNvCxnSpPr>
            <a:cxnSpLocks noChangeShapeType="1"/>
          </p:cNvCxnSpPr>
          <p:nvPr/>
        </p:nvCxnSpPr>
        <p:spPr bwMode="auto">
          <a:xfrm rot="10800000" flipH="1">
            <a:off x="0" y="938209"/>
            <a:ext cx="7867650" cy="19050"/>
          </a:xfrm>
          <a:prstGeom prst="straightConnector1">
            <a:avLst/>
          </a:prstGeom>
          <a:noFill/>
          <a:ln w="28575">
            <a:solidFill>
              <a:srgbClr val="FF0000"/>
            </a:solidFill>
            <a:miter lim="800000"/>
            <a:headEnd type="none" w="sm" len="sm"/>
            <a:tailEnd type="none" w="sm" len="sm"/>
          </a:ln>
          <a:extLst>
            <a:ext uri="{909E8E84-426E-40DD-AFC4-6F175D3DCCD1}">
              <a14:hiddenFill xmlns:a14="http://schemas.microsoft.com/office/drawing/2010/main">
                <a:noFill/>
              </a14:hiddenFill>
            </a:ext>
          </a:extLst>
        </p:spPr>
      </p:cxnSp>
      <p:sp>
        <p:nvSpPr>
          <p:cNvPr id="9218" name="Google Shape;79;p12">
            <a:extLst>
              <a:ext uri="{FF2B5EF4-FFF2-40B4-BE49-F238E27FC236}">
                <a16:creationId xmlns:a16="http://schemas.microsoft.com/office/drawing/2014/main" id="{8BBAC58B-5FE2-964F-8AF7-C4AA32AFB185}"/>
              </a:ext>
            </a:extLst>
          </p:cNvPr>
          <p:cNvSpPr txBox="1">
            <a:spLocks noChangeArrowheads="1"/>
          </p:cNvSpPr>
          <p:nvPr/>
        </p:nvSpPr>
        <p:spPr bwMode="auto">
          <a:xfrm>
            <a:off x="390843" y="276225"/>
            <a:ext cx="755967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850" tIns="39425" rIns="78850" bIns="39425"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
                <a:srgbClr val="000000"/>
              </a:buClr>
              <a:buSzPts val="2800"/>
              <a:buFontTx/>
              <a:buNone/>
              <a:tabLst/>
              <a:defRPr/>
            </a:pPr>
            <a:r>
              <a:rPr kumimoji="0" lang="en-US" altLang="nl-NL"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What is an effective Early Warning System?</a:t>
            </a:r>
            <a:endParaRPr kumimoji="0" lang="nl-NL" altLang="nl-NL"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endParaRPr>
          </a:p>
        </p:txBody>
      </p:sp>
      <p:sp>
        <p:nvSpPr>
          <p:cNvPr id="9219" name="Google Shape;80;p12">
            <a:extLst>
              <a:ext uri="{FF2B5EF4-FFF2-40B4-BE49-F238E27FC236}">
                <a16:creationId xmlns:a16="http://schemas.microsoft.com/office/drawing/2014/main" id="{38721384-8D83-BA42-821B-D74FC5F1582F}"/>
              </a:ext>
            </a:extLst>
          </p:cNvPr>
          <p:cNvSpPr txBox="1">
            <a:spLocks noChangeArrowheads="1"/>
          </p:cNvSpPr>
          <p:nvPr/>
        </p:nvSpPr>
        <p:spPr bwMode="auto">
          <a:xfrm>
            <a:off x="390843" y="1108069"/>
            <a:ext cx="6652895" cy="4243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850" tIns="39425" rIns="78850" bIns="39425" anchor="t" anchorCtr="0"/>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
                <a:srgbClr val="000000"/>
              </a:buClr>
              <a:buSzPts val="2800"/>
              <a:buFontTx/>
              <a:buNone/>
              <a:tabLst/>
              <a:defRPr/>
            </a:pPr>
            <a:r>
              <a:rPr kumimoji="0" lang="en-US" altLang="nl-NL"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An effective Early Warning System should be:</a:t>
            </a:r>
            <a:endParaRPr kumimoji="0" lang="nl-NL" altLang="nl-NL"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a:p>
            <a:pPr marL="342900" marR="0" lvl="0" indent="-342900" algn="l" defTabSz="914400" rtl="0" eaLnBrk="0" fontAlgn="base" latinLnBrk="0" hangingPunct="0">
              <a:lnSpc>
                <a:spcPct val="100000"/>
              </a:lnSpc>
              <a:spcBef>
                <a:spcPct val="0"/>
              </a:spcBef>
              <a:spcAft>
                <a:spcPct val="0"/>
              </a:spcAft>
              <a:buClr>
                <a:srgbClr val="000000"/>
              </a:buClr>
              <a:buSzPts val="2800"/>
              <a:buFont typeface="Arial" panose="020B0604020202020204" pitchFamily="34" charset="0"/>
              <a:buChar char="•"/>
              <a:tabLst/>
              <a:defRPr/>
            </a:pPr>
            <a:r>
              <a:rPr kumimoji="0" lang="en-US" altLang="nl-NL"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 </a:t>
            </a:r>
            <a:r>
              <a:rPr kumimoji="0" lang="en-US" altLang="nl-NL" sz="2400" b="1" i="0"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end-to-end</a:t>
            </a:r>
            <a:endParaRPr lang="en-US" altLang="nl-NL" sz="2400" dirty="0">
              <a:solidFill>
                <a:srgbClr val="FF0000"/>
              </a:solidFill>
              <a:cs typeface="Arial"/>
              <a:sym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
                <a:srgbClr val="000000"/>
              </a:buClr>
              <a:buSzPts val="2800"/>
              <a:buFont typeface="Arial" panose="020B0604020202020204" pitchFamily="34" charset="0"/>
              <a:buChar char="•"/>
              <a:tabLst/>
              <a:defRPr/>
            </a:pPr>
            <a:r>
              <a:rPr kumimoji="0" lang="en-US" altLang="nl-NL" sz="2400" b="1" i="0"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people-</a:t>
            </a:r>
            <a:r>
              <a:rPr kumimoji="0" lang="en-US" altLang="nl-NL" sz="2400" b="1" i="0" u="none" strike="noStrike" kern="1200" cap="none" spc="0" normalizeH="0" baseline="0" noProof="0" dirty="0" err="1">
                <a:ln>
                  <a:noFill/>
                </a:ln>
                <a:solidFill>
                  <a:srgbClr val="FF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centred</a:t>
            </a:r>
            <a:endParaRPr kumimoji="0" lang="en-US" altLang="nl-NL" sz="2400" b="1" i="0"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Arial"/>
              <a:sym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
                <a:srgbClr val="000000"/>
              </a:buClr>
              <a:buSzPts val="2800"/>
              <a:buFont typeface="Arial" panose="020B0604020202020204" pitchFamily="34" charset="0"/>
              <a:buChar char="•"/>
              <a:tabLst/>
              <a:defRPr/>
            </a:pPr>
            <a:r>
              <a:rPr kumimoji="0" lang="en-US" altLang="nl-NL"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and it should consider the nature of </a:t>
            </a:r>
            <a:r>
              <a:rPr kumimoji="0" lang="en-US" altLang="nl-NL"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multiple hazards </a:t>
            </a:r>
            <a:r>
              <a:rPr kumimoji="0" lang="en-US" altLang="nl-NL"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occurring simultaneously, cascading or cumulative over time.</a:t>
            </a:r>
          </a:p>
          <a:p>
            <a:pPr marL="0" marR="0" lvl="0" indent="0" algn="l" defTabSz="914400" rtl="0" eaLnBrk="0" fontAlgn="base" latinLnBrk="0" hangingPunct="0">
              <a:lnSpc>
                <a:spcPct val="100000"/>
              </a:lnSpc>
              <a:spcBef>
                <a:spcPct val="0"/>
              </a:spcBef>
              <a:spcAft>
                <a:spcPct val="0"/>
              </a:spcAft>
              <a:buClr>
                <a:srgbClr val="000000"/>
              </a:buClr>
              <a:buSzPts val="2800"/>
              <a:buFontTx/>
              <a:buNone/>
              <a:tabLst/>
              <a:defRPr/>
            </a:pPr>
            <a:endParaRPr lang="en-US" altLang="nl-NL" sz="2400" dirty="0">
              <a:solidFill>
                <a:srgbClr val="000000"/>
              </a:solidFill>
              <a:cs typeface="Arial"/>
              <a:sym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
                <a:srgbClr val="000000"/>
              </a:buClr>
              <a:buSzPts val="2800"/>
              <a:buFontTx/>
              <a:buNone/>
              <a:tabLst/>
              <a:defRPr/>
            </a:pPr>
            <a:r>
              <a:rPr kumimoji="0" lang="en-US" altLang="nl-NL"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Who should it</a:t>
            </a:r>
            <a:r>
              <a:rPr lang="en-US" altLang="nl-NL" sz="2400" dirty="0">
                <a:solidFill>
                  <a:srgbClr val="000000"/>
                </a:solidFill>
                <a:cs typeface="Arial"/>
                <a:sym typeface="Arial" panose="020B0604020202020204" pitchFamily="34" charset="0"/>
              </a:rPr>
              <a:t> </a:t>
            </a:r>
            <a:r>
              <a:rPr lang="en-US" altLang="nl-NL" sz="2400" dirty="0">
                <a:solidFill>
                  <a:srgbClr val="FF0000"/>
                </a:solidFill>
                <a:cs typeface="Arial"/>
                <a:sym typeface="Arial" panose="020B0604020202020204" pitchFamily="34" charset="0"/>
              </a:rPr>
              <a:t>reach</a:t>
            </a:r>
            <a:r>
              <a:rPr lang="en-US" altLang="nl-NL" sz="2400" dirty="0">
                <a:solidFill>
                  <a:srgbClr val="000000"/>
                </a:solidFill>
                <a:cs typeface="Arial"/>
                <a:sym typeface="Arial" panose="020B0604020202020204" pitchFamily="34" charset="0"/>
              </a:rPr>
              <a:t>?</a:t>
            </a:r>
            <a:endParaRPr kumimoji="0" lang="nl-NL" altLang="nl-NL"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a:p>
            <a:pPr marL="0" marR="0" lvl="0" indent="0" algn="l" defTabSz="914400" rtl="0" eaLnBrk="0" fontAlgn="base" latinLnBrk="0" hangingPunct="0">
              <a:lnSpc>
                <a:spcPct val="100000"/>
              </a:lnSpc>
              <a:spcBef>
                <a:spcPct val="0"/>
              </a:spcBef>
              <a:spcAft>
                <a:spcPct val="0"/>
              </a:spcAft>
              <a:buClr>
                <a:srgbClr val="000000"/>
              </a:buClr>
              <a:buSzPts val="2800"/>
              <a:buFontTx/>
              <a:buNone/>
              <a:tabLst/>
              <a:defRPr/>
            </a:pPr>
            <a:endParaRPr kumimoji="0" lang="nl-NL" altLang="nl-NL"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endParaRPr>
          </a:p>
        </p:txBody>
      </p:sp>
      <p:sp>
        <p:nvSpPr>
          <p:cNvPr id="5" name="TextBox 4">
            <a:extLst>
              <a:ext uri="{FF2B5EF4-FFF2-40B4-BE49-F238E27FC236}">
                <a16:creationId xmlns:a16="http://schemas.microsoft.com/office/drawing/2014/main" id="{954713F5-0E12-4E36-A4FA-46B2E3A283C5}"/>
              </a:ext>
            </a:extLst>
          </p:cNvPr>
          <p:cNvSpPr txBox="1"/>
          <p:nvPr/>
        </p:nvSpPr>
        <p:spPr>
          <a:xfrm>
            <a:off x="1543046" y="6600825"/>
            <a:ext cx="1681871" cy="200055"/>
          </a:xfrm>
          <a:prstGeom prst="rect">
            <a:avLst/>
          </a:prstGeom>
          <a:noFill/>
        </p:spPr>
        <p:txBody>
          <a:bodyPr wrap="none" rtlCol="0">
            <a:spAutoFit/>
          </a:bodyPr>
          <a:lstStyle/>
          <a:p>
            <a:r>
              <a:rPr lang="da-DK" sz="700" dirty="0">
                <a:solidFill>
                  <a:schemeClr val="bg1"/>
                </a:solidFill>
              </a:rPr>
              <a:t>Photo: </a:t>
            </a:r>
            <a:r>
              <a:rPr lang="da-DK" sz="700" dirty="0" err="1">
                <a:solidFill>
                  <a:schemeClr val="bg1"/>
                </a:solidFill>
              </a:rPr>
              <a:t>Climate</a:t>
            </a:r>
            <a:r>
              <a:rPr lang="da-DK" sz="700" dirty="0">
                <a:solidFill>
                  <a:schemeClr val="bg1"/>
                </a:solidFill>
              </a:rPr>
              <a:t> Centre / Denis </a:t>
            </a:r>
            <a:r>
              <a:rPr lang="da-DK" sz="700" dirty="0" err="1">
                <a:solidFill>
                  <a:schemeClr val="bg1"/>
                </a:solidFill>
              </a:rPr>
              <a:t>Onyodi</a:t>
            </a:r>
            <a:endParaRPr lang="en-GB" sz="700" dirty="0">
              <a:solidFill>
                <a:schemeClr val="bg1"/>
              </a:solidFill>
            </a:endParaRPr>
          </a:p>
        </p:txBody>
      </p:sp>
    </p:spTree>
    <p:extLst>
      <p:ext uri="{BB962C8B-B14F-4D97-AF65-F5344CB8AC3E}">
        <p14:creationId xmlns:p14="http://schemas.microsoft.com/office/powerpoint/2010/main" val="84701728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Google Shape;87;p13">
            <a:extLst>
              <a:ext uri="{FF2B5EF4-FFF2-40B4-BE49-F238E27FC236}">
                <a16:creationId xmlns:a16="http://schemas.microsoft.com/office/drawing/2014/main" id="{458C2E47-DC71-5949-98F3-216CD0A7D16D}"/>
              </a:ext>
            </a:extLst>
          </p:cNvPr>
          <p:cNvSpPr txBox="1">
            <a:spLocks noChangeArrowheads="1"/>
          </p:cNvSpPr>
          <p:nvPr/>
        </p:nvSpPr>
        <p:spPr bwMode="auto">
          <a:xfrm>
            <a:off x="362268" y="177483"/>
            <a:ext cx="8451850"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850" tIns="39425" rIns="78850" bIns="39425"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
                <a:srgbClr val="000000"/>
              </a:buClr>
              <a:buSzPts val="2800"/>
              <a:buFontTx/>
              <a:buNone/>
              <a:tabLst/>
              <a:defRPr/>
            </a:pPr>
            <a:r>
              <a:rPr kumimoji="0" lang="en-US" altLang="nl-NL"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Components of an Early Warning System </a:t>
            </a:r>
            <a:endParaRPr kumimoji="0" lang="nl-NL" altLang="nl-NL"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endParaRPr>
          </a:p>
        </p:txBody>
      </p:sp>
      <p:pic>
        <p:nvPicPr>
          <p:cNvPr id="11267" name="Google Shape;88;p13">
            <a:extLst>
              <a:ext uri="{FF2B5EF4-FFF2-40B4-BE49-F238E27FC236}">
                <a16:creationId xmlns:a16="http://schemas.microsoft.com/office/drawing/2014/main" id="{6F2346C4-A898-954A-8C3E-D2BC8CB2640C}"/>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a:ext>
            </a:extLst>
          </a:blip>
          <a:srcRect t="13136"/>
          <a:stretch>
            <a:fillRect/>
          </a:stretch>
        </p:blipFill>
        <p:spPr bwMode="auto">
          <a:xfrm>
            <a:off x="-31750" y="1752600"/>
            <a:ext cx="12169775"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Google Shape;89;p13">
            <a:extLst>
              <a:ext uri="{FF2B5EF4-FFF2-40B4-BE49-F238E27FC236}">
                <a16:creationId xmlns:a16="http://schemas.microsoft.com/office/drawing/2014/main" id="{6EF50568-5B71-0B4D-975C-3557A7D19764}"/>
              </a:ext>
            </a:extLst>
          </p:cNvPr>
          <p:cNvSpPr>
            <a:spLocks noChangeArrowheads="1"/>
          </p:cNvSpPr>
          <p:nvPr/>
        </p:nvSpPr>
        <p:spPr bwMode="auto">
          <a:xfrm>
            <a:off x="1271588" y="4257675"/>
            <a:ext cx="7427912"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150" tIns="45700" rIns="91425" bIns="45700"/>
          <a:lstStyle>
            <a:lvl1pPr marL="412750" indent="-342900">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412750" marR="0" lvl="0" indent="-342900" algn="l" defTabSz="914400" rtl="0" eaLnBrk="0" fontAlgn="base" latinLnBrk="0" hangingPunct="0">
              <a:lnSpc>
                <a:spcPct val="100000"/>
              </a:lnSpc>
              <a:spcBef>
                <a:spcPct val="0"/>
              </a:spcBef>
              <a:spcAft>
                <a:spcPct val="0"/>
              </a:spcAft>
              <a:buClr>
                <a:srgbClr val="000000"/>
              </a:buClr>
              <a:buSzPts val="2500"/>
              <a:buFont typeface="Arial" panose="020B0604020202020204" pitchFamily="34" charset="0"/>
              <a:buChar char="•"/>
              <a:tabLst/>
              <a:defRPr/>
            </a:pPr>
            <a:r>
              <a:rPr kumimoji="0" lang="en-US" altLang="nl-NL" sz="25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Risk knowledge</a:t>
            </a:r>
            <a:endParaRPr kumimoji="0" lang="nl-NL" altLang="nl-NL" sz="25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a:p>
            <a:pPr marL="412750" marR="0" lvl="0" indent="-342900" algn="l" defTabSz="914400" rtl="0" eaLnBrk="0" fontAlgn="base" latinLnBrk="0" hangingPunct="0">
              <a:lnSpc>
                <a:spcPct val="100000"/>
              </a:lnSpc>
              <a:spcBef>
                <a:spcPct val="0"/>
              </a:spcBef>
              <a:spcAft>
                <a:spcPct val="0"/>
              </a:spcAft>
              <a:buClr>
                <a:srgbClr val="000000"/>
              </a:buClr>
              <a:buSzPts val="2500"/>
              <a:buFont typeface="Arial" panose="020B0604020202020204" pitchFamily="34" charset="0"/>
              <a:buChar char="•"/>
              <a:tabLst/>
              <a:defRPr/>
            </a:pPr>
            <a:r>
              <a:rPr kumimoji="0" lang="en-US" altLang="nl-NL" sz="25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Monitoring and warning systems</a:t>
            </a:r>
          </a:p>
          <a:p>
            <a:pPr marL="412750" marR="0" lvl="0" indent="-342900" algn="l" defTabSz="914400" rtl="0" eaLnBrk="0" fontAlgn="base" latinLnBrk="0" hangingPunct="0">
              <a:lnSpc>
                <a:spcPct val="100000"/>
              </a:lnSpc>
              <a:spcBef>
                <a:spcPct val="0"/>
              </a:spcBef>
              <a:spcAft>
                <a:spcPct val="0"/>
              </a:spcAft>
              <a:buClr>
                <a:srgbClr val="000000"/>
              </a:buClr>
              <a:buSzPts val="2500"/>
              <a:buFont typeface="Arial" panose="020B0604020202020204" pitchFamily="34" charset="0"/>
              <a:buChar char="•"/>
              <a:tabLst/>
              <a:defRPr/>
            </a:pPr>
            <a:r>
              <a:rPr kumimoji="0" lang="en-US" altLang="nl-NL" sz="25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Preparedness and response capacities</a:t>
            </a:r>
            <a:endParaRPr kumimoji="0" lang="en-US" altLang="nl-NL" sz="25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a:p>
            <a:pPr marL="412750" marR="0" lvl="0" indent="-342900" algn="l" defTabSz="914400" rtl="0" eaLnBrk="0" fontAlgn="base" latinLnBrk="0" hangingPunct="0">
              <a:lnSpc>
                <a:spcPct val="100000"/>
              </a:lnSpc>
              <a:spcBef>
                <a:spcPct val="0"/>
              </a:spcBef>
              <a:spcAft>
                <a:spcPct val="0"/>
              </a:spcAft>
              <a:buClr>
                <a:srgbClr val="000000"/>
              </a:buClr>
              <a:buSzPts val="2500"/>
              <a:buFont typeface="Arial" panose="020B0604020202020204" pitchFamily="34" charset="0"/>
              <a:buChar char="•"/>
              <a:tabLst/>
              <a:defRPr/>
            </a:pPr>
            <a:r>
              <a:rPr kumimoji="0" lang="en-US" altLang="nl-NL" sz="25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Warning dissemination and communication</a:t>
            </a:r>
            <a:endParaRPr kumimoji="0" lang="nl-NL" altLang="nl-NL" sz="25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p:txBody>
      </p:sp>
      <p:cxnSp>
        <p:nvCxnSpPr>
          <p:cNvPr id="6" name="Google Shape;69;p11">
            <a:extLst>
              <a:ext uri="{FF2B5EF4-FFF2-40B4-BE49-F238E27FC236}">
                <a16:creationId xmlns:a16="http://schemas.microsoft.com/office/drawing/2014/main" id="{11A3450F-A938-6643-8E5D-328ADC74A11B}"/>
              </a:ext>
            </a:extLst>
          </p:cNvPr>
          <p:cNvCxnSpPr>
            <a:cxnSpLocks noChangeShapeType="1"/>
          </p:cNvCxnSpPr>
          <p:nvPr/>
        </p:nvCxnSpPr>
        <p:spPr bwMode="auto">
          <a:xfrm rot="10800000" flipH="1">
            <a:off x="0" y="955327"/>
            <a:ext cx="7867650" cy="19050"/>
          </a:xfrm>
          <a:prstGeom prst="straightConnector1">
            <a:avLst/>
          </a:prstGeom>
          <a:noFill/>
          <a:ln w="28575">
            <a:solidFill>
              <a:srgbClr val="FF0000"/>
            </a:solidFill>
            <a:miter lim="800000"/>
            <a:headEnd type="none" w="sm" len="sm"/>
            <a:tailEnd type="none" w="sm" len="sm"/>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51850707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313" name="Google Shape;95;p14">
            <a:extLst>
              <a:ext uri="{FF2B5EF4-FFF2-40B4-BE49-F238E27FC236}">
                <a16:creationId xmlns:a16="http://schemas.microsoft.com/office/drawing/2014/main" id="{5A0A1CD4-E399-8A4B-AB05-F2E3F4B98662}"/>
              </a:ext>
            </a:extLst>
          </p:cNvPr>
          <p:cNvCxnSpPr>
            <a:cxnSpLocks noChangeShapeType="1"/>
          </p:cNvCxnSpPr>
          <p:nvPr/>
        </p:nvCxnSpPr>
        <p:spPr bwMode="auto">
          <a:xfrm>
            <a:off x="0" y="1029766"/>
            <a:ext cx="4805274" cy="0"/>
          </a:xfrm>
          <a:prstGeom prst="straightConnector1">
            <a:avLst/>
          </a:prstGeom>
          <a:noFill/>
          <a:ln w="28575">
            <a:solidFill>
              <a:srgbClr val="FF0000"/>
            </a:solidFill>
            <a:miter lim="800000"/>
            <a:headEnd type="none" w="sm" len="sm"/>
            <a:tailEnd type="none" w="sm" len="sm"/>
          </a:ln>
          <a:extLst>
            <a:ext uri="{909E8E84-426E-40DD-AFC4-6F175D3DCCD1}">
              <a14:hiddenFill xmlns:a14="http://schemas.microsoft.com/office/drawing/2010/main">
                <a:noFill/>
              </a14:hiddenFill>
            </a:ext>
          </a:extLst>
        </p:spPr>
      </p:cxnSp>
      <p:sp>
        <p:nvSpPr>
          <p:cNvPr id="13314" name="Google Shape;96;p14">
            <a:extLst>
              <a:ext uri="{FF2B5EF4-FFF2-40B4-BE49-F238E27FC236}">
                <a16:creationId xmlns:a16="http://schemas.microsoft.com/office/drawing/2014/main" id="{9C321A34-50C6-D341-AEFD-6C7F4CEABDD9}"/>
              </a:ext>
            </a:extLst>
          </p:cNvPr>
          <p:cNvSpPr txBox="1">
            <a:spLocks noChangeArrowheads="1"/>
          </p:cNvSpPr>
          <p:nvPr/>
        </p:nvSpPr>
        <p:spPr bwMode="auto">
          <a:xfrm>
            <a:off x="435799" y="151606"/>
            <a:ext cx="4805274" cy="749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850" tIns="39425" rIns="78850" bIns="39425"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
                <a:srgbClr val="000000"/>
              </a:buClr>
              <a:buSzPts val="2800"/>
              <a:buFontTx/>
              <a:buNone/>
              <a:tabLst/>
              <a:defRPr/>
            </a:pPr>
            <a:r>
              <a:rPr kumimoji="0" lang="en-US" altLang="nl-NL"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1. Risk </a:t>
            </a:r>
            <a:r>
              <a:rPr lang="en-US" altLang="nl-NL" sz="2800" b="1" dirty="0">
                <a:solidFill>
                  <a:srgbClr val="000000"/>
                </a:solidFill>
                <a:cs typeface="Arial"/>
                <a:sym typeface="Arial" panose="020B0604020202020204" pitchFamily="34" charset="0"/>
              </a:rPr>
              <a:t>k</a:t>
            </a:r>
            <a:r>
              <a:rPr kumimoji="0" lang="en-US" altLang="nl-NL" sz="2800" b="1"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nowledge</a:t>
            </a:r>
            <a:r>
              <a:rPr kumimoji="0" lang="en-US" altLang="nl-NL"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 </a:t>
            </a:r>
            <a:endParaRPr kumimoji="0" lang="nl-NL" altLang="nl-NL"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endParaRPr>
          </a:p>
        </p:txBody>
      </p:sp>
      <p:sp>
        <p:nvSpPr>
          <p:cNvPr id="13315" name="Google Shape;97;p14">
            <a:extLst>
              <a:ext uri="{FF2B5EF4-FFF2-40B4-BE49-F238E27FC236}">
                <a16:creationId xmlns:a16="http://schemas.microsoft.com/office/drawing/2014/main" id="{4DE3BA0F-B576-6340-A60F-6EB3FE2E2C00}"/>
              </a:ext>
            </a:extLst>
          </p:cNvPr>
          <p:cNvSpPr>
            <a:spLocks noChangeArrowheads="1"/>
          </p:cNvSpPr>
          <p:nvPr/>
        </p:nvSpPr>
        <p:spPr bwMode="auto">
          <a:xfrm>
            <a:off x="231775" y="1211784"/>
            <a:ext cx="7961313" cy="1135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
                <a:srgbClr val="000000"/>
              </a:buClr>
              <a:buSzPts val="2000"/>
              <a:buFontTx/>
              <a:buNone/>
              <a:tabLst/>
              <a:defRPr/>
            </a:pPr>
            <a:r>
              <a:rPr kumimoji="0" lang="en-US" altLang="nl-NL" sz="2400" b="0" i="0" u="none" strike="noStrike" kern="1200" cap="none" spc="0" normalizeH="0" baseline="0" noProof="0" dirty="0">
                <a:ln>
                  <a:noFill/>
                </a:ln>
                <a:solidFill>
                  <a:srgbClr val="333333"/>
                </a:solidFill>
                <a:effectLst/>
                <a:uLnTx/>
                <a:uFillTx/>
                <a:latin typeface="Arial" panose="020B0604020202020204" pitchFamily="34" charset="0"/>
                <a:ea typeface="MS PGothic" panose="020B0600070205080204" pitchFamily="34" charset="-128"/>
                <a:cs typeface="Arial"/>
                <a:sym typeface="Arial" panose="020B0604020202020204" pitchFamily="34" charset="0"/>
              </a:rPr>
              <a:t>An effective EWS considers the </a:t>
            </a:r>
            <a:r>
              <a:rPr kumimoji="0" lang="en-US" altLang="nl-NL" sz="2400" b="1" i="1" u="none" strike="noStrike" kern="1200" cap="none" spc="0" normalizeH="0" baseline="0" noProof="0" dirty="0">
                <a:ln>
                  <a:noFill/>
                </a:ln>
                <a:solidFill>
                  <a:srgbClr val="333333"/>
                </a:solidFill>
                <a:effectLst/>
                <a:uLnTx/>
                <a:uFillTx/>
                <a:latin typeface="Arial" panose="020B0604020202020204" pitchFamily="34" charset="0"/>
                <a:ea typeface="MS PGothic" panose="020B0600070205080204" pitchFamily="34" charset="-128"/>
                <a:cs typeface="Arial"/>
                <a:sym typeface="Arial" panose="020B0604020202020204" pitchFamily="34" charset="0"/>
              </a:rPr>
              <a:t>dynamic nature of hazards, vulnerabilities and exposure</a:t>
            </a:r>
            <a:r>
              <a:rPr kumimoji="0" lang="en-US" altLang="nl-NL" sz="2400" b="0" i="0" u="none" strike="noStrike" kern="1200" cap="none" spc="0" normalizeH="0" baseline="0" noProof="0" dirty="0">
                <a:ln>
                  <a:noFill/>
                </a:ln>
                <a:solidFill>
                  <a:srgbClr val="333333"/>
                </a:solidFill>
                <a:effectLst/>
                <a:uLnTx/>
                <a:uFillTx/>
                <a:latin typeface="Arial" panose="020B0604020202020204" pitchFamily="34" charset="0"/>
                <a:ea typeface="MS PGothic" panose="020B0600070205080204" pitchFamily="34" charset="-128"/>
                <a:cs typeface="Arial"/>
                <a:sym typeface="Arial" panose="020B0604020202020204" pitchFamily="34" charset="0"/>
              </a:rPr>
              <a:t> </a:t>
            </a:r>
            <a:br>
              <a:rPr kumimoji="0" lang="en-US" altLang="nl-NL" sz="2400" b="0" i="0" u="none" strike="noStrike" kern="1200" cap="none" spc="0" normalizeH="0" baseline="0" noProof="0" dirty="0">
                <a:ln>
                  <a:noFill/>
                </a:ln>
                <a:solidFill>
                  <a:srgbClr val="333333"/>
                </a:solidFill>
                <a:effectLst/>
                <a:uLnTx/>
                <a:uFillTx/>
                <a:latin typeface="Arial" panose="020B0604020202020204" pitchFamily="34" charset="0"/>
                <a:ea typeface="MS PGothic" panose="020B0600070205080204" pitchFamily="34" charset="-128"/>
                <a:cs typeface="Arial"/>
                <a:sym typeface="Arial" panose="020B0604020202020204" pitchFamily="34" charset="0"/>
              </a:rPr>
            </a:br>
            <a:r>
              <a:rPr kumimoji="0" lang="en-US" altLang="nl-NL" sz="2400" b="0" i="0" u="none" strike="noStrike" kern="1200" cap="none" spc="0" normalizeH="0" baseline="0" noProof="0" dirty="0">
                <a:ln>
                  <a:noFill/>
                </a:ln>
                <a:solidFill>
                  <a:srgbClr val="333333"/>
                </a:solidFill>
                <a:effectLst/>
                <a:uLnTx/>
                <a:uFillTx/>
                <a:latin typeface="Arial" panose="020B0604020202020204" pitchFamily="34" charset="0"/>
                <a:ea typeface="MS PGothic" panose="020B0600070205080204" pitchFamily="34" charset="-128"/>
                <a:cs typeface="Arial"/>
                <a:sym typeface="Arial" panose="020B0604020202020204" pitchFamily="34" charset="0"/>
              </a:rPr>
              <a:t>within a specific location.</a:t>
            </a:r>
            <a:endParaRPr kumimoji="0" lang="nl-NL" altLang="nl-NL" sz="1600" b="0" i="0" u="none" strike="noStrike" kern="1200" cap="none" spc="0" normalizeH="0" baseline="0" noProof="0" dirty="0">
              <a:ln>
                <a:noFill/>
              </a:ln>
              <a:solidFill>
                <a:srgbClr val="333333"/>
              </a:solidFill>
              <a:effectLst/>
              <a:uLnTx/>
              <a:uFillTx/>
              <a:latin typeface="Arial" panose="020B0604020202020204" pitchFamily="34" charset="0"/>
              <a:ea typeface="MS PGothic" panose="020B0600070205080204" pitchFamily="34" charset="-128"/>
              <a:cs typeface="Arial"/>
              <a:sym typeface="Arial" panose="020B0604020202020204" pitchFamily="34" charset="0"/>
            </a:endParaRPr>
          </a:p>
        </p:txBody>
      </p:sp>
      <p:sp>
        <p:nvSpPr>
          <p:cNvPr id="9" name="TextBox 4">
            <a:extLst>
              <a:ext uri="{FF2B5EF4-FFF2-40B4-BE49-F238E27FC236}">
                <a16:creationId xmlns:a16="http://schemas.microsoft.com/office/drawing/2014/main" id="{80D66176-02E4-A549-B916-7432EEE97117}"/>
              </a:ext>
            </a:extLst>
          </p:cNvPr>
          <p:cNvSpPr txBox="1">
            <a:spLocks noChangeArrowheads="1"/>
          </p:cNvSpPr>
          <p:nvPr/>
        </p:nvSpPr>
        <p:spPr bwMode="auto">
          <a:xfrm>
            <a:off x="1320801" y="2636585"/>
            <a:ext cx="7092950" cy="4119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887" tIns="44944" rIns="89887" bIns="44944">
            <a:spAutoFit/>
          </a:bodyPr>
          <a:lstStyle>
            <a:lvl1pPr marL="261938" indent="-261938" algn="l" defTabSz="509588">
              <a:defRPr>
                <a:solidFill>
                  <a:schemeClr val="tx1"/>
                </a:solidFill>
                <a:latin typeface="Calibri" panose="020F0502020204030204" pitchFamily="34" charset="0"/>
                <a:cs typeface="Arial" panose="020B0604020202020204" pitchFamily="34" charset="0"/>
              </a:defRPr>
            </a:lvl1pPr>
            <a:lvl2pPr indent="-14288" algn="l" defTabSz="509588">
              <a:defRPr>
                <a:solidFill>
                  <a:schemeClr val="tx1"/>
                </a:solidFill>
                <a:latin typeface="Calibri" panose="020F0502020204030204" pitchFamily="34" charset="0"/>
                <a:cs typeface="Arial" panose="020B0604020202020204" pitchFamily="34" charset="0"/>
              </a:defRPr>
            </a:lvl2pPr>
            <a:lvl3pPr marL="1273175" indent="-254000" algn="l" defTabSz="509588">
              <a:defRPr>
                <a:solidFill>
                  <a:schemeClr val="tx1"/>
                </a:solidFill>
                <a:latin typeface="Calibri" panose="020F0502020204030204" pitchFamily="34" charset="0"/>
                <a:cs typeface="Arial" panose="020B0604020202020204" pitchFamily="34" charset="0"/>
              </a:defRPr>
            </a:lvl3pPr>
            <a:lvl4pPr marL="1782763" indent="-254000" algn="l" defTabSz="509588">
              <a:defRPr>
                <a:solidFill>
                  <a:schemeClr val="tx1"/>
                </a:solidFill>
                <a:latin typeface="Calibri" panose="020F0502020204030204" pitchFamily="34" charset="0"/>
                <a:cs typeface="Arial" panose="020B0604020202020204" pitchFamily="34" charset="0"/>
              </a:defRPr>
            </a:lvl4pPr>
            <a:lvl5pPr marL="2292350" indent="-254000" algn="l" defTabSz="509588">
              <a:defRPr>
                <a:solidFill>
                  <a:schemeClr val="tx1"/>
                </a:solidFill>
                <a:latin typeface="Calibri" panose="020F0502020204030204" pitchFamily="34" charset="0"/>
                <a:cs typeface="Arial" panose="020B0604020202020204" pitchFamily="34" charset="0"/>
              </a:defRPr>
            </a:lvl5pPr>
            <a:lvl6pPr marL="2749550" indent="-254000" defTabSz="509588"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3206750" indent="-254000" defTabSz="509588"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663950" indent="-254000" defTabSz="509588"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4121150" indent="-254000" defTabSz="509588"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509588" rtl="0" eaLnBrk="0" fontAlgn="base" latinLnBrk="0" hangingPunct="0">
              <a:lnSpc>
                <a:spcPct val="100000"/>
              </a:lnSpc>
              <a:spcBef>
                <a:spcPct val="0"/>
              </a:spcBef>
              <a:spcAft>
                <a:spcPts val="600"/>
              </a:spcAft>
              <a:buClrTx/>
              <a:buSzTx/>
              <a:buFontTx/>
              <a:buNone/>
              <a:tabLst/>
              <a:defRPr/>
            </a:pPr>
            <a:r>
              <a:rPr kumimoji="0" lang="en-GB" altLang="en-US" sz="2400" b="1" i="0" u="none" strike="noStrike" kern="1200" cap="none" spc="0" normalizeH="0" baseline="0" noProof="0" dirty="0">
                <a:ln>
                  <a:noFill/>
                </a:ln>
                <a:effectLst/>
                <a:uLnTx/>
                <a:uFillTx/>
                <a:latin typeface="Helvetica" panose="020B0604020202020204" pitchFamily="34" charset="0"/>
                <a:ea typeface="ＭＳ Ｐゴシック" panose="020B0600070205080204" pitchFamily="34" charset="-128"/>
                <a:cs typeface="Helvetica" panose="020B0604020202020204" pitchFamily="34" charset="0"/>
              </a:rPr>
              <a:t>… some tools are designed to also identify changing risk patterns:</a:t>
            </a:r>
            <a:endParaRPr kumimoji="0" lang="da-DK" altLang="en-US" sz="2400" b="1" i="0" u="none" strike="noStrike" kern="1200" cap="none" spc="0" normalizeH="0" baseline="0" noProof="0" dirty="0">
              <a:ln>
                <a:noFill/>
              </a:ln>
              <a:effectLst/>
              <a:uLnTx/>
              <a:uFillTx/>
              <a:latin typeface="Helvetica" panose="020B0604020202020204" pitchFamily="34" charset="0"/>
              <a:ea typeface="MS PGothic" panose="020B0600070205080204" pitchFamily="34" charset="-128"/>
              <a:cs typeface="Helvetica" panose="020B0604020202020204" pitchFamily="34" charset="0"/>
            </a:endParaRPr>
          </a:p>
          <a:p>
            <a:pPr marL="261938" marR="0" lvl="0" indent="-261938" algn="l" defTabSz="509588" rtl="0" eaLnBrk="0" fontAlgn="base" latinLnBrk="0" hangingPunct="0">
              <a:lnSpc>
                <a:spcPct val="100000"/>
              </a:lnSpc>
              <a:spcBef>
                <a:spcPct val="0"/>
              </a:spcBef>
              <a:spcAft>
                <a:spcPct val="10000"/>
              </a:spcAft>
              <a:buClrTx/>
              <a:buSzTx/>
              <a:buFont typeface="Arial" panose="020B0604020202020204" pitchFamily="34" charset="0"/>
              <a:buChar char="•"/>
              <a:tabLst/>
              <a:defRPr/>
            </a:pPr>
            <a:r>
              <a:rPr kumimoji="0" lang="da-DK" altLang="en-US" sz="2400" b="0" i="0" u="none" strike="noStrike" kern="1200" cap="none" spc="0" normalizeH="0" baseline="0" noProof="0" dirty="0" err="1">
                <a:ln>
                  <a:noFill/>
                </a:ln>
                <a:effectLst/>
                <a:uLnTx/>
                <a:uFillTx/>
                <a:latin typeface="Helvetica" panose="020B0604020202020204" pitchFamily="34" charset="0"/>
                <a:ea typeface="MS PGothic" panose="020B0600070205080204" pitchFamily="34" charset="-128"/>
                <a:cs typeface="Helvetica" panose="020B0604020202020204" pitchFamily="34" charset="0"/>
              </a:rPr>
              <a:t>Secondary</a:t>
            </a:r>
            <a:r>
              <a:rPr kumimoji="0" lang="da-DK" altLang="en-US" sz="2400" b="0" i="0" u="none" strike="noStrike" kern="1200" cap="none" spc="0" normalizeH="0" baseline="0" noProof="0" dirty="0">
                <a:ln>
                  <a:noFill/>
                </a:ln>
                <a:effectLst/>
                <a:uLnTx/>
                <a:uFillTx/>
                <a:latin typeface="Helvetica" panose="020B0604020202020204" pitchFamily="34" charset="0"/>
                <a:ea typeface="MS PGothic" panose="020B0600070205080204" pitchFamily="34" charset="-128"/>
                <a:cs typeface="Helvetica" panose="020B0604020202020204" pitchFamily="34" charset="0"/>
              </a:rPr>
              <a:t> data </a:t>
            </a:r>
            <a:r>
              <a:rPr kumimoji="0" lang="da-DK" altLang="en-US" sz="2400" b="0" i="0" u="none" strike="noStrike" kern="1200" cap="none" spc="0" normalizeH="0" baseline="0" noProof="0" dirty="0" err="1">
                <a:ln>
                  <a:noFill/>
                </a:ln>
                <a:effectLst/>
                <a:uLnTx/>
                <a:uFillTx/>
                <a:latin typeface="Helvetica" panose="020B0604020202020204" pitchFamily="34" charset="0"/>
                <a:ea typeface="MS PGothic" panose="020B0600070205080204" pitchFamily="34" charset="-128"/>
                <a:cs typeface="Helvetica" panose="020B0604020202020204" pitchFamily="34" charset="0"/>
              </a:rPr>
              <a:t>review</a:t>
            </a:r>
            <a:endParaRPr kumimoji="0" lang="en-GB" altLang="en-US" sz="2400" b="0" i="0" u="none" strike="noStrike" kern="1200" cap="none" spc="0" normalizeH="0" baseline="0" noProof="0" dirty="0">
              <a:ln>
                <a:noFill/>
              </a:ln>
              <a:effectLst/>
              <a:uLnTx/>
              <a:uFillTx/>
              <a:latin typeface="Helvetica" panose="020B0604020202020204" pitchFamily="34" charset="0"/>
              <a:ea typeface="MS PGothic" panose="020B0600070205080204" pitchFamily="34" charset="-128"/>
              <a:cs typeface="Helvetica" panose="020B0604020202020204" pitchFamily="34" charset="0"/>
            </a:endParaRPr>
          </a:p>
          <a:p>
            <a:pPr marL="261938" marR="0" lvl="0" indent="-261938" algn="l" defTabSz="509588" rtl="0" eaLnBrk="0" fontAlgn="base" latinLnBrk="0" hangingPunct="0">
              <a:lnSpc>
                <a:spcPct val="100000"/>
              </a:lnSpc>
              <a:spcBef>
                <a:spcPct val="0"/>
              </a:spcBef>
              <a:spcAft>
                <a:spcPct val="10000"/>
              </a:spcAft>
              <a:buClrTx/>
              <a:buSzTx/>
              <a:buFont typeface="Arial" panose="020B0604020202020204" pitchFamily="34" charset="0"/>
              <a:buChar char="•"/>
              <a:tabLst/>
              <a:defRPr/>
            </a:pPr>
            <a:r>
              <a:rPr kumimoji="0" lang="en-GB" altLang="en-US" sz="2400" b="0" i="0" u="none" strike="noStrike" kern="1200" cap="none" spc="0" normalizeH="0" baseline="0" noProof="0" dirty="0">
                <a:ln>
                  <a:noFill/>
                </a:ln>
                <a:effectLst/>
                <a:uLnTx/>
                <a:uFillTx/>
                <a:latin typeface="Helvetica" panose="020B0604020202020204" pitchFamily="34" charset="0"/>
                <a:ea typeface="MS PGothic" panose="020B0600070205080204" pitchFamily="34" charset="-128"/>
                <a:cs typeface="Helvetica" panose="020B0604020202020204" pitchFamily="34" charset="0"/>
              </a:rPr>
              <a:t>Seasonal calendar</a:t>
            </a:r>
          </a:p>
          <a:p>
            <a:pPr marL="261938" marR="0" lvl="0" indent="-261938" algn="l" defTabSz="509588" rtl="0" eaLnBrk="0" fontAlgn="base" latinLnBrk="0" hangingPunct="0">
              <a:lnSpc>
                <a:spcPct val="100000"/>
              </a:lnSpc>
              <a:spcBef>
                <a:spcPct val="0"/>
              </a:spcBef>
              <a:spcAft>
                <a:spcPct val="10000"/>
              </a:spcAft>
              <a:buClrTx/>
              <a:buSzTx/>
              <a:buFont typeface="Arial" panose="020B0604020202020204" pitchFamily="34" charset="0"/>
              <a:buChar char="•"/>
              <a:tabLst/>
              <a:defRPr/>
            </a:pPr>
            <a:r>
              <a:rPr kumimoji="0" lang="en-GB" altLang="en-US" sz="2400" b="0" i="0" u="none" strike="noStrike" kern="1200" cap="none" spc="0" normalizeH="0" baseline="0" noProof="0" dirty="0">
                <a:ln>
                  <a:noFill/>
                </a:ln>
                <a:effectLst/>
                <a:uLnTx/>
                <a:uFillTx/>
                <a:latin typeface="Helvetica" panose="020B0604020202020204" pitchFamily="34" charset="0"/>
                <a:ea typeface="MS PGothic" panose="020B0600070205080204" pitchFamily="34" charset="-128"/>
                <a:cs typeface="Helvetica" panose="020B0604020202020204" pitchFamily="34" charset="0"/>
              </a:rPr>
              <a:t>Community mapping:</a:t>
            </a:r>
            <a:endParaRPr kumimoji="0" lang="en-AU" altLang="en-US" sz="2400" b="0" i="0" u="none" strike="noStrike" kern="1200" cap="none" spc="0" normalizeH="0" baseline="0" noProof="0" dirty="0">
              <a:ln>
                <a:noFill/>
              </a:ln>
              <a:effectLst/>
              <a:uLnTx/>
              <a:uFillTx/>
              <a:latin typeface="Helvetica" panose="020B0604020202020204" pitchFamily="34" charset="0"/>
              <a:ea typeface="MS PGothic" panose="020B0600070205080204" pitchFamily="34" charset="-128"/>
              <a:cs typeface="Helvetica" panose="020B0604020202020204" pitchFamily="34" charset="0"/>
            </a:endParaRPr>
          </a:p>
          <a:p>
            <a:pPr marL="457200" marR="0" lvl="1" indent="-14288" algn="l" defTabSz="509588" rtl="0" eaLnBrk="0" fontAlgn="base" latinLnBrk="0" hangingPunct="0">
              <a:lnSpc>
                <a:spcPct val="100000"/>
              </a:lnSpc>
              <a:spcBef>
                <a:spcPct val="0"/>
              </a:spcBef>
              <a:spcAft>
                <a:spcPct val="10000"/>
              </a:spcAft>
              <a:buClrTx/>
              <a:buSzTx/>
              <a:buFont typeface="Arial" panose="020B0604020202020204" pitchFamily="34" charset="0"/>
              <a:buChar char="•"/>
              <a:tabLst/>
              <a:defRPr/>
            </a:pPr>
            <a:r>
              <a:rPr kumimoji="0" lang="en-GB" altLang="en-US" sz="2400" b="0" i="0" u="none" strike="noStrike" kern="1200" cap="none" spc="0" normalizeH="0" baseline="0" noProof="0" dirty="0">
                <a:ln>
                  <a:noFill/>
                </a:ln>
                <a:effectLst/>
                <a:uLnTx/>
                <a:uFillTx/>
                <a:latin typeface="Helvetica" panose="020B0604020202020204" pitchFamily="34" charset="0"/>
                <a:ea typeface="MS PGothic" panose="020B0600070205080204" pitchFamily="34" charset="-128"/>
                <a:cs typeface="Helvetica" panose="020B0604020202020204" pitchFamily="34" charset="0"/>
              </a:rPr>
              <a:t>	Spatial map</a:t>
            </a:r>
            <a:endParaRPr kumimoji="0" lang="en-AU" altLang="en-US" sz="2400" b="0" i="0" u="none" strike="noStrike" kern="1200" cap="none" spc="0" normalizeH="0" baseline="0" noProof="0" dirty="0">
              <a:ln>
                <a:noFill/>
              </a:ln>
              <a:effectLst/>
              <a:uLnTx/>
              <a:uFillTx/>
              <a:latin typeface="Helvetica" panose="020B0604020202020204" pitchFamily="34" charset="0"/>
              <a:ea typeface="MS PGothic" panose="020B0600070205080204" pitchFamily="34" charset="-128"/>
              <a:cs typeface="Helvetica" panose="020B0604020202020204" pitchFamily="34" charset="0"/>
            </a:endParaRPr>
          </a:p>
          <a:p>
            <a:pPr marL="457200" marR="0" lvl="1" indent="-14288" algn="l" defTabSz="509588" rtl="0" eaLnBrk="0" fontAlgn="base" latinLnBrk="0" hangingPunct="0">
              <a:lnSpc>
                <a:spcPct val="100000"/>
              </a:lnSpc>
              <a:spcBef>
                <a:spcPct val="0"/>
              </a:spcBef>
              <a:spcAft>
                <a:spcPct val="10000"/>
              </a:spcAft>
              <a:buClrTx/>
              <a:buSzTx/>
              <a:buFont typeface="Arial" panose="020B0604020202020204" pitchFamily="34" charset="0"/>
              <a:buChar char="•"/>
              <a:tabLst/>
              <a:defRPr/>
            </a:pPr>
            <a:r>
              <a:rPr kumimoji="0" lang="en-GB" altLang="en-US" sz="2400" b="0" i="0" u="none" strike="noStrike" kern="1200" cap="none" spc="0" normalizeH="0" baseline="0" noProof="0" dirty="0">
                <a:ln>
                  <a:noFill/>
                </a:ln>
                <a:effectLst/>
                <a:uLnTx/>
                <a:uFillTx/>
                <a:latin typeface="Helvetica" panose="020B0604020202020204" pitchFamily="34" charset="0"/>
                <a:ea typeface="MS PGothic" panose="020B0600070205080204" pitchFamily="34" charset="-128"/>
                <a:cs typeface="Helvetica" panose="020B0604020202020204" pitchFamily="34" charset="0"/>
              </a:rPr>
              <a:t>	Hazard/risk/vulnerability map</a:t>
            </a:r>
            <a:endParaRPr kumimoji="0" lang="en-AU" altLang="en-US" sz="2400" b="0" i="0" u="none" strike="noStrike" kern="1200" cap="none" spc="0" normalizeH="0" baseline="0" noProof="0" dirty="0">
              <a:ln>
                <a:noFill/>
              </a:ln>
              <a:effectLst/>
              <a:uLnTx/>
              <a:uFillTx/>
              <a:latin typeface="Helvetica" panose="020B0604020202020204" pitchFamily="34" charset="0"/>
              <a:ea typeface="MS PGothic" panose="020B0600070205080204" pitchFamily="34" charset="-128"/>
              <a:cs typeface="Helvetica" panose="020B0604020202020204" pitchFamily="34" charset="0"/>
            </a:endParaRPr>
          </a:p>
          <a:p>
            <a:pPr marL="457200" marR="0" lvl="1" indent="-14288" algn="l" defTabSz="509588" rtl="0" eaLnBrk="0" fontAlgn="base" latinLnBrk="0" hangingPunct="0">
              <a:lnSpc>
                <a:spcPct val="100000"/>
              </a:lnSpc>
              <a:spcBef>
                <a:spcPct val="0"/>
              </a:spcBef>
              <a:spcAft>
                <a:spcPct val="10000"/>
              </a:spcAft>
              <a:buClrTx/>
              <a:buSzTx/>
              <a:buFont typeface="Arial" panose="020B0604020202020204" pitchFamily="34" charset="0"/>
              <a:buChar char="•"/>
              <a:tabLst/>
              <a:defRPr/>
            </a:pPr>
            <a:r>
              <a:rPr kumimoji="0" lang="en-GB" altLang="en-US" sz="2400" b="0" i="0" u="none" strike="noStrike" kern="1200" cap="none" spc="0" normalizeH="0" baseline="0" noProof="0" dirty="0">
                <a:ln>
                  <a:noFill/>
                </a:ln>
                <a:effectLst/>
                <a:uLnTx/>
                <a:uFillTx/>
                <a:latin typeface="Helvetica" panose="020B0604020202020204" pitchFamily="34" charset="0"/>
                <a:ea typeface="MS PGothic" panose="020B0600070205080204" pitchFamily="34" charset="-128"/>
                <a:cs typeface="Helvetica" panose="020B0604020202020204" pitchFamily="34" charset="0"/>
              </a:rPr>
              <a:t>	Capacity and resource map</a:t>
            </a:r>
            <a:r>
              <a:rPr kumimoji="0" lang="en-AU" altLang="en-US" sz="2400" b="0" i="0" u="none" strike="noStrike" kern="1200" cap="none" spc="0" normalizeH="0" baseline="0" noProof="0" dirty="0">
                <a:ln>
                  <a:noFill/>
                </a:ln>
                <a:effectLst/>
                <a:uLnTx/>
                <a:uFillTx/>
                <a:latin typeface="Helvetica" panose="020B0604020202020204" pitchFamily="34" charset="0"/>
                <a:ea typeface="MS PGothic" panose="020B0600070205080204" pitchFamily="34" charset="-128"/>
                <a:cs typeface="Helvetica" panose="020B0604020202020204" pitchFamily="34" charset="0"/>
              </a:rPr>
              <a:t> </a:t>
            </a:r>
          </a:p>
          <a:p>
            <a:pPr marL="261938" marR="0" lvl="0" indent="-261938" algn="l" defTabSz="509588" rtl="0" eaLnBrk="0" fontAlgn="base" latinLnBrk="0" hangingPunct="0">
              <a:lnSpc>
                <a:spcPct val="100000"/>
              </a:lnSpc>
              <a:spcBef>
                <a:spcPct val="0"/>
              </a:spcBef>
              <a:spcAft>
                <a:spcPct val="10000"/>
              </a:spcAft>
              <a:buClrTx/>
              <a:buSzTx/>
              <a:buFont typeface="Arial" panose="020B0604020202020204" pitchFamily="34" charset="0"/>
              <a:buChar char="•"/>
              <a:tabLst/>
              <a:defRPr/>
            </a:pPr>
            <a:r>
              <a:rPr kumimoji="0" lang="en-GB" altLang="en-US" sz="2400" b="0" i="0" u="none" strike="noStrike" kern="1200" cap="none" spc="0" normalizeH="0" baseline="0" noProof="0" dirty="0">
                <a:ln>
                  <a:noFill/>
                </a:ln>
                <a:effectLst/>
                <a:uLnTx/>
                <a:uFillTx/>
                <a:latin typeface="Helvetica" panose="020B0604020202020204" pitchFamily="34" charset="0"/>
                <a:ea typeface="MS PGothic" panose="020B0600070205080204" pitchFamily="34" charset="-128"/>
                <a:cs typeface="Helvetica" panose="020B0604020202020204" pitchFamily="34" charset="0"/>
              </a:rPr>
              <a:t>Historical calendar</a:t>
            </a:r>
          </a:p>
          <a:p>
            <a:pPr marL="261938" marR="0" lvl="0" indent="-261938" algn="l" defTabSz="509588" rtl="0" eaLnBrk="0" fontAlgn="base" latinLnBrk="0" hangingPunct="0">
              <a:lnSpc>
                <a:spcPct val="100000"/>
              </a:lnSpc>
              <a:spcBef>
                <a:spcPct val="0"/>
              </a:spcBef>
              <a:spcAft>
                <a:spcPct val="10000"/>
              </a:spcAft>
              <a:buClrTx/>
              <a:buSzTx/>
              <a:buFont typeface="Arial" panose="020B0604020202020204" pitchFamily="34" charset="0"/>
              <a:buChar char="•"/>
              <a:tabLst/>
              <a:defRPr/>
            </a:pPr>
            <a:r>
              <a:rPr kumimoji="0" lang="en-GB" altLang="en-US" sz="2400" b="0" i="0" u="none" strike="noStrike" kern="1200" cap="none" spc="0" normalizeH="0" baseline="0" noProof="0" dirty="0">
                <a:ln>
                  <a:noFill/>
                </a:ln>
                <a:effectLst/>
                <a:uLnTx/>
                <a:uFillTx/>
                <a:latin typeface="Helvetica" panose="020B0604020202020204" pitchFamily="34" charset="0"/>
                <a:ea typeface="MS PGothic" panose="020B0600070205080204" pitchFamily="34" charset="-128"/>
                <a:cs typeface="Helvetica" panose="020B0604020202020204" pitchFamily="34" charset="0"/>
              </a:rPr>
              <a:t>Hazards/vulnerability/capacity matrix</a:t>
            </a:r>
          </a:p>
        </p:txBody>
      </p:sp>
      <p:sp>
        <p:nvSpPr>
          <p:cNvPr id="13317" name="TextBox 1">
            <a:extLst>
              <a:ext uri="{FF2B5EF4-FFF2-40B4-BE49-F238E27FC236}">
                <a16:creationId xmlns:a16="http://schemas.microsoft.com/office/drawing/2014/main" id="{9463116D-6508-6E43-92F3-D3FA66E3E8FF}"/>
              </a:ext>
            </a:extLst>
          </p:cNvPr>
          <p:cNvSpPr txBox="1">
            <a:spLocks noChangeArrowheads="1"/>
          </p:cNvSpPr>
          <p:nvPr/>
        </p:nvSpPr>
        <p:spPr bwMode="auto">
          <a:xfrm>
            <a:off x="7324725" y="5256213"/>
            <a:ext cx="36083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spAutoFit/>
          </a:bodyPr>
          <a:lstStyle>
            <a:lvl1pPr marL="87313">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87313" marR="0" lvl="0" indent="0" algn="l" defTabSz="914400" rtl="0" eaLnBrk="1" fontAlgn="base" latinLnBrk="0" hangingPunct="1">
              <a:lnSpc>
                <a:spcPct val="100000"/>
              </a:lnSpc>
              <a:spcBef>
                <a:spcPct val="0"/>
              </a:spcBef>
              <a:spcAft>
                <a:spcPct val="25000"/>
              </a:spcAft>
              <a:buClrTx/>
              <a:buSzTx/>
              <a:buFontTx/>
              <a:buNone/>
              <a:tabLst/>
              <a:defRPr/>
            </a:pPr>
            <a:r>
              <a:rPr kumimoji="0" lang="da-DK" altLang="en-US" sz="1800" b="0" i="0" u="none" strike="noStrike" kern="1200" cap="none" spc="0" normalizeH="0" baseline="0" noProof="0">
                <a:ln>
                  <a:noFill/>
                </a:ln>
                <a:solidFill>
                  <a:srgbClr val="000000"/>
                </a:solidFill>
                <a:effectLst/>
                <a:uLnTx/>
                <a:uFillTx/>
                <a:latin typeface="Helvetica" pitchFamily="2" charset="0"/>
                <a:ea typeface="MS PGothic" panose="020B0600070205080204" pitchFamily="34" charset="-128"/>
                <a:cs typeface="Arial"/>
                <a:sym typeface="Wingdings" pitchFamily="2" charset="2"/>
              </a:rPr>
              <a:t> See '</a:t>
            </a:r>
            <a:r>
              <a:rPr kumimoji="0" lang="da-DK" altLang="en-US" sz="1800" b="0" i="1" u="none" strike="noStrike" kern="1200" cap="none" spc="0" normalizeH="0" baseline="0" noProof="0">
                <a:ln>
                  <a:noFill/>
                </a:ln>
                <a:solidFill>
                  <a:srgbClr val="000000"/>
                </a:solidFill>
                <a:effectLst/>
                <a:uLnTx/>
                <a:uFillTx/>
                <a:latin typeface="Helvetica" pitchFamily="2" charset="0"/>
                <a:ea typeface="MS PGothic" panose="020B0600070205080204" pitchFamily="34" charset="-128"/>
                <a:cs typeface="Arial"/>
                <a:sym typeface="Wingdings" pitchFamily="2" charset="2"/>
              </a:rPr>
              <a:t>Enhanced Vulnerability and Capacity Assessment</a:t>
            </a:r>
            <a:r>
              <a:rPr kumimoji="0" lang="da-DK" altLang="en-US" sz="1800" b="0" i="0" u="none" strike="noStrike" kern="1200" cap="none" spc="0" normalizeH="0" baseline="0" noProof="0">
                <a:ln>
                  <a:noFill/>
                </a:ln>
                <a:solidFill>
                  <a:srgbClr val="000000"/>
                </a:solidFill>
                <a:effectLst/>
                <a:uLnTx/>
                <a:uFillTx/>
                <a:latin typeface="Helvetica" pitchFamily="2" charset="0"/>
                <a:ea typeface="MS PGothic" panose="020B0600070205080204" pitchFamily="34" charset="-128"/>
                <a:cs typeface="Arial"/>
                <a:sym typeface="Wingdings" pitchFamily="2" charset="2"/>
              </a:rPr>
              <a:t>' online: </a:t>
            </a:r>
            <a:r>
              <a:rPr kumimoji="0" lang="en-GB" altLang="en-US" sz="1800" b="0" i="0" u="none" strike="noStrike" kern="1200" cap="none" spc="0" normalizeH="0" baseline="0" noProof="0">
                <a:ln>
                  <a:noFill/>
                </a:ln>
                <a:solidFill>
                  <a:srgbClr val="FF0000"/>
                </a:solidFill>
                <a:effectLst/>
                <a:uLnTx/>
                <a:uFillTx/>
                <a:latin typeface="Helvetica" pitchFamily="2" charset="0"/>
                <a:ea typeface="MS PGothic" panose="020B0600070205080204" pitchFamily="34" charset="-128"/>
                <a:cs typeface="Arial"/>
              </a:rPr>
              <a:t>www.ifrcvca.org</a:t>
            </a:r>
            <a:endParaRPr kumimoji="0" lang="en-GB" altLang="en-US" sz="1800" b="0" i="0" u="none" strike="noStrike" kern="1200" cap="none" spc="0" normalizeH="0" baseline="0" noProof="0">
              <a:ln>
                <a:noFill/>
              </a:ln>
              <a:solidFill>
                <a:srgbClr val="000000"/>
              </a:solidFill>
              <a:effectLst/>
              <a:uLnTx/>
              <a:uFillTx/>
              <a:latin typeface="Helvetica" pitchFamily="2" charset="0"/>
              <a:ea typeface="MS PGothic" panose="020B0600070205080204" pitchFamily="34" charset="-128"/>
              <a:cs typeface="Arial"/>
            </a:endParaRPr>
          </a:p>
        </p:txBody>
      </p:sp>
      <p:pic>
        <p:nvPicPr>
          <p:cNvPr id="13318" name="Picture 2">
            <a:extLst>
              <a:ext uri="{FF2B5EF4-FFF2-40B4-BE49-F238E27FC236}">
                <a16:creationId xmlns:a16="http://schemas.microsoft.com/office/drawing/2014/main" id="{C2E07C21-94A5-6846-A795-8992572D728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496550">
            <a:off x="8581659" y="728301"/>
            <a:ext cx="3375950" cy="419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33310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Google Shape;108;p15">
            <a:extLst>
              <a:ext uri="{FF2B5EF4-FFF2-40B4-BE49-F238E27FC236}">
                <a16:creationId xmlns:a16="http://schemas.microsoft.com/office/drawing/2014/main" id="{F5E3486F-983D-5644-BFA2-2754FC704063}"/>
              </a:ext>
            </a:extLst>
          </p:cNvPr>
          <p:cNvSpPr/>
          <p:nvPr/>
        </p:nvSpPr>
        <p:spPr>
          <a:xfrm>
            <a:off x="2859077" y="2473325"/>
            <a:ext cx="7356479" cy="881062"/>
          </a:xfrm>
          <a:prstGeom prst="rect">
            <a:avLst/>
          </a:prstGeom>
          <a:noFill/>
          <a:ln>
            <a:noFill/>
          </a:ln>
        </p:spPr>
        <p:txBody>
          <a:bodyPr spcFirstLastPara="1" lIns="91425" tIns="45700" rIns="91425" bIns="45700"/>
          <a:lstStyle/>
          <a:p>
            <a:pPr marL="0" marR="0" lvl="0" indent="0" algn="l" defTabSz="914400" rtl="0" eaLnBrk="0" fontAlgn="base" latinLnBrk="0" hangingPunct="0">
              <a:lnSpc>
                <a:spcPct val="100000"/>
              </a:lnSpc>
              <a:spcBef>
                <a:spcPts val="0"/>
              </a:spcBef>
              <a:spcAft>
                <a:spcPts val="0"/>
              </a:spcAft>
              <a:buClr>
                <a:srgbClr val="000000"/>
              </a:buClr>
              <a:buSzPts val="1800"/>
              <a:buFontTx/>
              <a:buNone/>
              <a:tabLst/>
              <a:defRPr/>
            </a:pPr>
            <a:r>
              <a:rPr kumimoji="0" lang="en-US" sz="2400" b="1" i="1" u="none" strike="noStrike" kern="1200" cap="none" spc="0" normalizeH="0" baseline="0" noProof="0" dirty="0">
                <a:ln>
                  <a:noFill/>
                </a:ln>
                <a:solidFill>
                  <a:srgbClr val="333333"/>
                </a:solidFill>
                <a:effectLst/>
                <a:uLnTx/>
                <a:uFillTx/>
                <a:latin typeface="Arial" panose="020B0604020202020204" pitchFamily="34" charset="0"/>
                <a:ea typeface="MS PGothic" panose="020B0600070205080204" pitchFamily="34" charset="-128"/>
                <a:cs typeface="Arial"/>
              </a:rPr>
              <a:t>Preparing from what happened in the past it is no longer sufficient</a:t>
            </a:r>
            <a:endParaRPr kumimoji="0" sz="2400" b="1" i="1" u="none" strike="noStrike" kern="1200" cap="none" spc="0" normalizeH="0" baseline="0" noProof="0" dirty="0">
              <a:ln>
                <a:noFill/>
              </a:ln>
              <a:solidFill>
                <a:srgbClr val="333333"/>
              </a:solidFill>
              <a:effectLst/>
              <a:uLnTx/>
              <a:uFillTx/>
              <a:latin typeface="Arial" panose="020B0604020202020204" pitchFamily="34" charset="0"/>
              <a:ea typeface="MS PGothic" panose="020B0600070205080204" pitchFamily="34" charset="-128"/>
              <a:cs typeface="Arial"/>
            </a:endParaRPr>
          </a:p>
          <a:p>
            <a:pPr marL="0" marR="0" lvl="0" indent="0" algn="l" defTabSz="914400" rtl="0" eaLnBrk="0" fontAlgn="base" latinLnBrk="0" hangingPunct="0">
              <a:lnSpc>
                <a:spcPct val="100000"/>
              </a:lnSpc>
              <a:spcBef>
                <a:spcPts val="0"/>
              </a:spcBef>
              <a:spcAft>
                <a:spcPts val="0"/>
              </a:spcAft>
              <a:buClr>
                <a:srgbClr val="000000"/>
              </a:buClr>
              <a:buSzPts val="1400"/>
              <a:buFontTx/>
              <a:buNone/>
              <a:tabLst/>
              <a:defRPr/>
            </a:pPr>
            <a:endParaRPr kumimoji="0" sz="1400" b="0" i="0" u="none" strike="noStrike" kern="1200" cap="none" spc="0" normalizeH="0" baseline="0" noProof="0" dirty="0">
              <a:ln>
                <a:noFill/>
              </a:ln>
              <a:solidFill>
                <a:srgbClr val="333333"/>
              </a:solidFill>
              <a:effectLst/>
              <a:uLnTx/>
              <a:uFillTx/>
              <a:latin typeface="Arial"/>
              <a:ea typeface="Arial"/>
              <a:cs typeface="Arial"/>
              <a:sym typeface="Arial"/>
            </a:endParaRPr>
          </a:p>
          <a:p>
            <a:pPr marL="0" marR="0" lvl="0" indent="0" algn="l" defTabSz="914400" rtl="0" eaLnBrk="0" fontAlgn="base" latinLnBrk="0" hangingPunct="0">
              <a:lnSpc>
                <a:spcPct val="100000"/>
              </a:lnSpc>
              <a:spcBef>
                <a:spcPts val="0"/>
              </a:spcBef>
              <a:spcAft>
                <a:spcPts val="0"/>
              </a:spcAft>
              <a:buClr>
                <a:srgbClr val="000000"/>
              </a:buClr>
              <a:buSzPts val="1400"/>
              <a:buFontTx/>
              <a:buNone/>
              <a:tabLst/>
              <a:defRPr/>
            </a:pP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a:p>
            <a:pPr marL="457200" marR="0" lvl="0" indent="0" algn="l" defTabSz="914400" rtl="0" eaLnBrk="0" fontAlgn="base" latinLnBrk="0" hangingPunct="0">
              <a:lnSpc>
                <a:spcPct val="100000"/>
              </a:lnSpc>
              <a:spcBef>
                <a:spcPts val="0"/>
              </a:spcBef>
              <a:spcAft>
                <a:spcPts val="0"/>
              </a:spcAft>
              <a:buClr>
                <a:srgbClr val="000000"/>
              </a:buClr>
              <a:buSzPts val="1400"/>
              <a:buFontTx/>
              <a:buNone/>
              <a:tabLst/>
              <a:defRPr/>
            </a:pP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a:p>
            <a:pPr marL="285750" marR="0" lvl="0" indent="-196850" algn="l" defTabSz="914400" rtl="0" eaLnBrk="0" fontAlgn="base" latinLnBrk="0" hangingPunct="0">
              <a:lnSpc>
                <a:spcPct val="100000"/>
              </a:lnSpc>
              <a:spcBef>
                <a:spcPts val="0"/>
              </a:spcBef>
              <a:spcAft>
                <a:spcPts val="0"/>
              </a:spcAft>
              <a:buClr>
                <a:srgbClr val="000000"/>
              </a:buClr>
              <a:buSzPts val="1400"/>
              <a:buFontTx/>
              <a:buNone/>
              <a:tabLst/>
              <a:defRPr/>
            </a:pP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0" fontAlgn="base" latinLnBrk="0" hangingPunct="0">
              <a:lnSpc>
                <a:spcPct val="100000"/>
              </a:lnSpc>
              <a:spcBef>
                <a:spcPts val="0"/>
              </a:spcBef>
              <a:spcAft>
                <a:spcPts val="0"/>
              </a:spcAft>
              <a:buClr>
                <a:srgbClr val="000000"/>
              </a:buClr>
              <a:buSzPts val="1400"/>
              <a:buFontTx/>
              <a:buNone/>
              <a:tabLst/>
              <a:defRPr/>
            </a:pPr>
            <a:br>
              <a:rPr kumimoji="0" lang="en-US" sz="1400" b="0" i="0" u="none" strike="noStrike" kern="1200" cap="none" spc="0" normalizeH="0" baseline="0" noProof="0" dirty="0">
                <a:ln>
                  <a:noFill/>
                </a:ln>
                <a:solidFill>
                  <a:srgbClr val="000000"/>
                </a:solidFill>
                <a:effectLst/>
                <a:uLnTx/>
                <a:uFillTx/>
                <a:latin typeface="Arial"/>
                <a:ea typeface="Arial"/>
                <a:cs typeface="Arial"/>
                <a:sym typeface="Arial"/>
              </a:rPr>
            </a:br>
            <a:endParaRPr kumimoji="0" sz="1400" b="0" i="0" u="none" strike="noStrike" kern="1200" cap="none" spc="0" normalizeH="0" baseline="0" noProof="0" dirty="0">
              <a:ln>
                <a:noFill/>
              </a:ln>
              <a:solidFill>
                <a:srgbClr val="333333"/>
              </a:solidFill>
              <a:effectLst/>
              <a:uLnTx/>
              <a:uFillTx/>
              <a:latin typeface="Arial"/>
              <a:ea typeface="Arial"/>
              <a:cs typeface="Arial"/>
              <a:sym typeface="Arial"/>
            </a:endParaRPr>
          </a:p>
          <a:p>
            <a:pPr marL="0" marR="0" lvl="0" indent="0" algn="l" defTabSz="914400" rtl="0" eaLnBrk="0" fontAlgn="base" latinLnBrk="0" hangingPunct="0">
              <a:lnSpc>
                <a:spcPct val="100000"/>
              </a:lnSpc>
              <a:spcBef>
                <a:spcPts val="0"/>
              </a:spcBef>
              <a:spcAft>
                <a:spcPts val="0"/>
              </a:spcAft>
              <a:buClr>
                <a:srgbClr val="000000"/>
              </a:buClr>
              <a:buSzPts val="1400"/>
              <a:buFontTx/>
              <a:buNone/>
              <a:tabLst/>
              <a:defRPr/>
            </a:pPr>
            <a:endParaRPr kumimoji="0" sz="1400" b="0" i="0" u="none" strike="noStrike" kern="1200" cap="none" spc="0" normalizeH="0" baseline="0" noProof="0" dirty="0">
              <a:ln>
                <a:noFill/>
              </a:ln>
              <a:solidFill>
                <a:srgbClr val="333333"/>
              </a:solidFill>
              <a:effectLst/>
              <a:uLnTx/>
              <a:uFillTx/>
              <a:latin typeface="Arial"/>
              <a:ea typeface="Arial"/>
              <a:cs typeface="Arial"/>
              <a:sym typeface="Arial"/>
            </a:endParaRPr>
          </a:p>
          <a:p>
            <a:pPr marL="0" marR="0" lvl="0" indent="0" algn="l" defTabSz="914400" rtl="0" eaLnBrk="0" fontAlgn="base" latinLnBrk="0" hangingPunct="0">
              <a:lnSpc>
                <a:spcPct val="100000"/>
              </a:lnSpc>
              <a:spcBef>
                <a:spcPts val="0"/>
              </a:spcBef>
              <a:spcAft>
                <a:spcPts val="0"/>
              </a:spcAft>
              <a:buClr>
                <a:srgbClr val="000000"/>
              </a:buClr>
              <a:buSzPts val="1400"/>
              <a:buFontTx/>
              <a:buNone/>
              <a:tabLst/>
              <a:defRPr/>
            </a:pPr>
            <a:endParaRPr kumimoji="0" sz="1400" b="0" i="0" u="none" strike="noStrike" kern="1200" cap="none" spc="0" normalizeH="0" baseline="0" noProof="0" dirty="0">
              <a:ln>
                <a:noFill/>
              </a:ln>
              <a:solidFill>
                <a:srgbClr val="333333"/>
              </a:solidFill>
              <a:effectLst/>
              <a:uLnTx/>
              <a:uFillTx/>
              <a:latin typeface="Arial"/>
              <a:ea typeface="Arial"/>
              <a:cs typeface="Arial"/>
              <a:sym typeface="Arial"/>
            </a:endParaRPr>
          </a:p>
          <a:p>
            <a:pPr marL="0" marR="0" lvl="0" indent="0" algn="l" defTabSz="914400" rtl="0" eaLnBrk="0" fontAlgn="base" latinLnBrk="0" hangingPunct="0">
              <a:lnSpc>
                <a:spcPct val="100000"/>
              </a:lnSpc>
              <a:spcBef>
                <a:spcPts val="0"/>
              </a:spcBef>
              <a:spcAft>
                <a:spcPts val="0"/>
              </a:spcAft>
              <a:buClr>
                <a:srgbClr val="000000"/>
              </a:buClr>
              <a:buSzPts val="1400"/>
              <a:buFontTx/>
              <a:buNone/>
              <a:tabLst/>
              <a:defRPr/>
            </a:pPr>
            <a:endParaRPr kumimoji="0" sz="1400" b="0" i="0" u="none" strike="noStrike" kern="1200" cap="none" spc="0" normalizeH="0" baseline="0" noProof="0" dirty="0">
              <a:ln>
                <a:noFill/>
              </a:ln>
              <a:solidFill>
                <a:srgbClr val="333333"/>
              </a:solidFill>
              <a:effectLst/>
              <a:uLnTx/>
              <a:uFillTx/>
              <a:latin typeface="Arial"/>
              <a:ea typeface="Arial"/>
              <a:cs typeface="Arial"/>
              <a:sym typeface="Arial"/>
            </a:endParaRPr>
          </a:p>
        </p:txBody>
      </p:sp>
      <p:pic>
        <p:nvPicPr>
          <p:cNvPr id="15364" name="Google Shape;109;p15">
            <a:extLst>
              <a:ext uri="{FF2B5EF4-FFF2-40B4-BE49-F238E27FC236}">
                <a16:creationId xmlns:a16="http://schemas.microsoft.com/office/drawing/2014/main" id="{460CC96E-BAB0-7645-AD0D-C4D1BF963961}"/>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806700" y="3503613"/>
            <a:ext cx="9409113" cy="335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kstvak 1">
            <a:extLst>
              <a:ext uri="{FF2B5EF4-FFF2-40B4-BE49-F238E27FC236}">
                <a16:creationId xmlns:a16="http://schemas.microsoft.com/office/drawing/2014/main" id="{24F74388-E53B-904E-9872-4A0B116A261F}"/>
              </a:ext>
            </a:extLst>
          </p:cNvPr>
          <p:cNvSpPr txBox="1">
            <a:spLocks noChangeArrowheads="1"/>
          </p:cNvSpPr>
          <p:nvPr/>
        </p:nvSpPr>
        <p:spPr bwMode="auto">
          <a:xfrm>
            <a:off x="277812" y="1300162"/>
            <a:ext cx="900906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
                <a:srgbClr val="000000"/>
              </a:buClr>
              <a:buSzPts val="1800"/>
              <a:buFontTx/>
              <a:buNone/>
              <a:tabLst/>
              <a:defRPr/>
            </a:pPr>
            <a:r>
              <a:rPr kumimoji="0" lang="nl-NL" altLang="nl-NL" sz="2000" b="0" i="0" u="none" strike="noStrike" kern="1200" cap="none" spc="0" normalizeH="0" baseline="0" noProof="0" dirty="0">
                <a:ln>
                  <a:noFill/>
                </a:ln>
                <a:solidFill>
                  <a:srgbClr val="333333"/>
                </a:solidFill>
                <a:effectLst/>
                <a:uLnTx/>
                <a:uFillTx/>
                <a:latin typeface="Arial" panose="020B0604020202020204" pitchFamily="34" charset="0"/>
                <a:ea typeface="MS PGothic" panose="020B0600070205080204" pitchFamily="34" charset="-128"/>
                <a:cs typeface="Arial"/>
                <a:sym typeface="Arial" panose="020B0604020202020204" pitchFamily="34" charset="0"/>
              </a:rPr>
              <a:t>When doing a </a:t>
            </a:r>
            <a:r>
              <a:rPr kumimoji="0" lang="nl-NL" altLang="nl-NL" sz="2000" b="0" i="1" u="none" strike="noStrike" kern="1200" cap="none" spc="0" normalizeH="0" baseline="0" noProof="0" dirty="0">
                <a:ln>
                  <a:noFill/>
                </a:ln>
                <a:solidFill>
                  <a:srgbClr val="333333"/>
                </a:solidFill>
                <a:effectLst/>
                <a:uLnTx/>
                <a:uFillTx/>
                <a:latin typeface="Arial" panose="020B0604020202020204" pitchFamily="34" charset="0"/>
                <a:ea typeface="MS PGothic" panose="020B0600070205080204" pitchFamily="34" charset="-128"/>
                <a:cs typeface="Arial"/>
                <a:sym typeface="Arial" panose="020B0604020202020204" pitchFamily="34" charset="0"/>
              </a:rPr>
              <a:t>risk analysis</a:t>
            </a:r>
            <a:r>
              <a:rPr kumimoji="0" lang="nl-NL" altLang="nl-NL" sz="2000" b="0" i="0" u="none" strike="noStrike" kern="1200" cap="none" spc="0" normalizeH="0" baseline="0" noProof="0" dirty="0">
                <a:ln>
                  <a:noFill/>
                </a:ln>
                <a:solidFill>
                  <a:srgbClr val="333333"/>
                </a:solidFill>
                <a:effectLst/>
                <a:uLnTx/>
                <a:uFillTx/>
                <a:latin typeface="Arial" panose="020B0604020202020204" pitchFamily="34" charset="0"/>
                <a:ea typeface="MS PGothic" panose="020B0600070205080204" pitchFamily="34" charset="-128"/>
                <a:cs typeface="Arial"/>
                <a:sym typeface="Arial" panose="020B0604020202020204" pitchFamily="34" charset="0"/>
              </a:rPr>
              <a:t> it is critical to look at the intersection of the effects of this hazard with any long term change processes related to climate change.</a:t>
            </a:r>
          </a:p>
        </p:txBody>
      </p:sp>
      <p:cxnSp>
        <p:nvCxnSpPr>
          <p:cNvPr id="9" name="Google Shape;95;p14">
            <a:extLst>
              <a:ext uri="{FF2B5EF4-FFF2-40B4-BE49-F238E27FC236}">
                <a16:creationId xmlns:a16="http://schemas.microsoft.com/office/drawing/2014/main" id="{3A95A774-1A3F-4B43-A207-AD920EEE322B}"/>
              </a:ext>
            </a:extLst>
          </p:cNvPr>
          <p:cNvCxnSpPr>
            <a:cxnSpLocks noChangeShapeType="1"/>
          </p:cNvCxnSpPr>
          <p:nvPr/>
        </p:nvCxnSpPr>
        <p:spPr bwMode="auto">
          <a:xfrm>
            <a:off x="0" y="1029766"/>
            <a:ext cx="4805274" cy="0"/>
          </a:xfrm>
          <a:prstGeom prst="straightConnector1">
            <a:avLst/>
          </a:prstGeom>
          <a:noFill/>
          <a:ln w="28575">
            <a:solidFill>
              <a:srgbClr val="FF0000"/>
            </a:solidFill>
            <a:miter lim="800000"/>
            <a:headEnd type="none" w="sm" len="sm"/>
            <a:tailEnd type="none" w="sm" len="sm"/>
          </a:ln>
          <a:extLst>
            <a:ext uri="{909E8E84-426E-40DD-AFC4-6F175D3DCCD1}">
              <a14:hiddenFill xmlns:a14="http://schemas.microsoft.com/office/drawing/2010/main">
                <a:noFill/>
              </a14:hiddenFill>
            </a:ext>
          </a:extLst>
        </p:spPr>
      </p:cxnSp>
      <p:sp>
        <p:nvSpPr>
          <p:cNvPr id="10" name="Google Shape;96;p14">
            <a:extLst>
              <a:ext uri="{FF2B5EF4-FFF2-40B4-BE49-F238E27FC236}">
                <a16:creationId xmlns:a16="http://schemas.microsoft.com/office/drawing/2014/main" id="{B9BEEC80-7C07-C147-B4AB-C8551965DC74}"/>
              </a:ext>
            </a:extLst>
          </p:cNvPr>
          <p:cNvSpPr txBox="1">
            <a:spLocks noChangeArrowheads="1"/>
          </p:cNvSpPr>
          <p:nvPr/>
        </p:nvSpPr>
        <p:spPr bwMode="auto">
          <a:xfrm>
            <a:off x="435799" y="151606"/>
            <a:ext cx="4805274" cy="749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850" tIns="39425" rIns="78850" bIns="39425"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
                <a:srgbClr val="000000"/>
              </a:buClr>
              <a:buSzPts val="2800"/>
              <a:buFontTx/>
              <a:buNone/>
              <a:tabLst/>
              <a:defRPr/>
            </a:pPr>
            <a:r>
              <a:rPr kumimoji="0" lang="en-US" altLang="nl-NL"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1. Risk </a:t>
            </a:r>
            <a:r>
              <a:rPr lang="en-US" altLang="nl-NL" sz="2800" b="1" dirty="0">
                <a:solidFill>
                  <a:srgbClr val="000000"/>
                </a:solidFill>
                <a:cs typeface="Arial"/>
                <a:sym typeface="Arial" panose="020B0604020202020204" pitchFamily="34" charset="0"/>
              </a:rPr>
              <a:t>k</a:t>
            </a:r>
            <a:r>
              <a:rPr kumimoji="0" lang="en-US" altLang="nl-NL" sz="2800" b="1"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nowledge</a:t>
            </a:r>
            <a:r>
              <a:rPr kumimoji="0" lang="en-US" altLang="nl-NL"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 </a:t>
            </a:r>
            <a:endParaRPr kumimoji="0" lang="nl-NL" altLang="nl-NL"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endParaRPr>
          </a:p>
        </p:txBody>
      </p:sp>
    </p:spTree>
    <p:extLst>
      <p:ext uri="{BB962C8B-B14F-4D97-AF65-F5344CB8AC3E}">
        <p14:creationId xmlns:p14="http://schemas.microsoft.com/office/powerpoint/2010/main" val="319772065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Google Shape;131;p17">
            <a:extLst>
              <a:ext uri="{FF2B5EF4-FFF2-40B4-BE49-F238E27FC236}">
                <a16:creationId xmlns:a16="http://schemas.microsoft.com/office/drawing/2014/main" id="{6A57DDE6-AC53-F749-94B7-EB3C1BA0A3F1}"/>
              </a:ext>
            </a:extLst>
          </p:cNvPr>
          <p:cNvSpPr txBox="1">
            <a:spLocks noChangeArrowheads="1"/>
          </p:cNvSpPr>
          <p:nvPr/>
        </p:nvSpPr>
        <p:spPr bwMode="auto">
          <a:xfrm>
            <a:off x="299403" y="148292"/>
            <a:ext cx="7867650"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850" tIns="39425" rIns="78850" bIns="39425"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
                <a:srgbClr val="000000"/>
              </a:buClr>
              <a:buSzPts val="2800"/>
              <a:buFontTx/>
              <a:buNone/>
              <a:tabLst/>
              <a:defRPr/>
            </a:pPr>
            <a:r>
              <a:rPr kumimoji="0" lang="en-US" altLang="nl-NL"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2. Monitoring and warning </a:t>
            </a:r>
            <a:r>
              <a:rPr lang="en-US" altLang="nl-NL" sz="2800" b="1" dirty="0">
                <a:solidFill>
                  <a:srgbClr val="000000"/>
                </a:solidFill>
                <a:cs typeface="Arial"/>
                <a:sym typeface="Arial" panose="020B0604020202020204" pitchFamily="34" charset="0"/>
              </a:rPr>
              <a:t>s</a:t>
            </a:r>
            <a:r>
              <a:rPr kumimoji="0" lang="en-US" altLang="nl-NL" sz="2800" b="1"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a:rPr>
              <a:t>ervices</a:t>
            </a:r>
            <a:endParaRPr kumimoji="0" lang="nl-NL" altLang="nl-NL"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endParaRPr>
          </a:p>
        </p:txBody>
      </p:sp>
      <p:sp>
        <p:nvSpPr>
          <p:cNvPr id="17411" name="Google Shape;132;p17">
            <a:extLst>
              <a:ext uri="{FF2B5EF4-FFF2-40B4-BE49-F238E27FC236}">
                <a16:creationId xmlns:a16="http://schemas.microsoft.com/office/drawing/2014/main" id="{841C192F-2BDD-F545-9687-6D913ABFBF4E}"/>
              </a:ext>
            </a:extLst>
          </p:cNvPr>
          <p:cNvSpPr>
            <a:spLocks noChangeArrowheads="1"/>
          </p:cNvSpPr>
          <p:nvPr/>
        </p:nvSpPr>
        <p:spPr bwMode="auto">
          <a:xfrm>
            <a:off x="164306" y="1215717"/>
            <a:ext cx="11863387"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
                <a:srgbClr val="000000"/>
              </a:buClr>
              <a:buSzPts val="2000"/>
              <a:buFontTx/>
              <a:buNone/>
              <a:tabLst/>
              <a:defRPr/>
            </a:pPr>
            <a:r>
              <a:rPr kumimoji="0" lang="en-US" altLang="nl-NL" sz="2400" b="1" i="1" u="none" strike="noStrike" kern="1200" cap="none" spc="0" normalizeH="0" baseline="0" noProof="0" dirty="0">
                <a:ln>
                  <a:noFill/>
                </a:ln>
                <a:solidFill>
                  <a:srgbClr val="333333"/>
                </a:solidFill>
                <a:effectLst/>
                <a:uLnTx/>
                <a:uFillTx/>
                <a:latin typeface="Arial" panose="020B0604020202020204" pitchFamily="34" charset="0"/>
                <a:ea typeface="MS PGothic" panose="020B0600070205080204" pitchFamily="34" charset="-128"/>
                <a:cs typeface="Arial"/>
                <a:sym typeface="Arial" panose="020B0604020202020204" pitchFamily="34" charset="0"/>
              </a:rPr>
              <a:t>Monitoring Scientific and traditional indicators</a:t>
            </a:r>
            <a:r>
              <a:rPr kumimoji="0" lang="en-US" altLang="nl-NL" sz="2400" b="1" i="0" u="none" strike="noStrike" kern="1200" cap="none" spc="0" normalizeH="0" baseline="0" noProof="0" dirty="0">
                <a:ln>
                  <a:noFill/>
                </a:ln>
                <a:solidFill>
                  <a:srgbClr val="333333"/>
                </a:solidFill>
                <a:effectLst/>
                <a:uLnTx/>
                <a:uFillTx/>
                <a:latin typeface="Arial" panose="020B0604020202020204" pitchFamily="34" charset="0"/>
                <a:ea typeface="MS PGothic" panose="020B0600070205080204" pitchFamily="34" charset="-128"/>
                <a:cs typeface="Arial"/>
                <a:sym typeface="Arial" panose="020B0604020202020204" pitchFamily="34" charset="0"/>
              </a:rPr>
              <a:t> is</a:t>
            </a:r>
            <a:r>
              <a:rPr kumimoji="0" lang="en-US" altLang="nl-NL" sz="2400" b="0" i="0" u="none" strike="noStrike" kern="1200" cap="none" spc="0" normalizeH="0" baseline="0" noProof="0" dirty="0">
                <a:ln>
                  <a:noFill/>
                </a:ln>
                <a:solidFill>
                  <a:srgbClr val="333333"/>
                </a:solidFill>
                <a:effectLst/>
                <a:uLnTx/>
                <a:uFillTx/>
                <a:latin typeface="Arial" panose="020B0604020202020204" pitchFamily="34" charset="0"/>
                <a:ea typeface="MS PGothic" panose="020B0600070205080204" pitchFamily="34" charset="-128"/>
                <a:cs typeface="Arial"/>
                <a:sym typeface="Arial" panose="020B0604020202020204" pitchFamily="34" charset="0"/>
              </a:rPr>
              <a:t> essential </a:t>
            </a:r>
            <a:br>
              <a:rPr kumimoji="0" lang="en-US" altLang="nl-NL" sz="2400" b="0" i="0" u="none" strike="noStrike" kern="1200" cap="none" spc="0" normalizeH="0" baseline="0" noProof="0" dirty="0">
                <a:ln>
                  <a:noFill/>
                </a:ln>
                <a:solidFill>
                  <a:srgbClr val="333333"/>
                </a:solidFill>
                <a:effectLst/>
                <a:uLnTx/>
                <a:uFillTx/>
                <a:latin typeface="Arial" panose="020B0604020202020204" pitchFamily="34" charset="0"/>
                <a:ea typeface="MS PGothic" panose="020B0600070205080204" pitchFamily="34" charset="-128"/>
                <a:cs typeface="Arial"/>
                <a:sym typeface="Arial" panose="020B0604020202020204" pitchFamily="34" charset="0"/>
              </a:rPr>
            </a:br>
            <a:r>
              <a:rPr kumimoji="0" lang="en-US" altLang="nl-NL" sz="2400" b="0" i="0" u="none" strike="noStrike" kern="1200" cap="none" spc="0" normalizeH="0" baseline="0" noProof="0" dirty="0">
                <a:ln>
                  <a:noFill/>
                </a:ln>
                <a:solidFill>
                  <a:srgbClr val="333333"/>
                </a:solidFill>
                <a:effectLst/>
                <a:uLnTx/>
                <a:uFillTx/>
                <a:latin typeface="Arial" panose="020B0604020202020204" pitchFamily="34" charset="0"/>
                <a:ea typeface="MS PGothic" panose="020B0600070205080204" pitchFamily="34" charset="-128"/>
                <a:cs typeface="Arial"/>
                <a:sym typeface="Arial" panose="020B0604020202020204" pitchFamily="34" charset="0"/>
              </a:rPr>
              <a:t>for effective monitoring and warning systems  </a:t>
            </a:r>
            <a:endParaRPr kumimoji="0" lang="nl-NL" altLang="nl-NL" sz="2400" b="0" i="0" u="none" strike="noStrike" kern="1200" cap="none" spc="0" normalizeH="0" baseline="0" noProof="0" dirty="0">
              <a:ln>
                <a:noFill/>
              </a:ln>
              <a:solidFill>
                <a:srgbClr val="333333"/>
              </a:solidFill>
              <a:effectLst/>
              <a:uLnTx/>
              <a:uFillTx/>
              <a:latin typeface="Arial" panose="020B0604020202020204" pitchFamily="34" charset="0"/>
              <a:ea typeface="MS PGothic" panose="020B0600070205080204" pitchFamily="34" charset="-128"/>
              <a:cs typeface="Arial"/>
              <a:sym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
                <a:srgbClr val="000000"/>
              </a:buClr>
              <a:buSzPts val="1400"/>
              <a:buFontTx/>
              <a:buNone/>
              <a:tabLst/>
              <a:defRPr/>
            </a:pPr>
            <a:endParaRPr kumimoji="0" lang="nl-NL" altLang="nl-NL"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
                <a:srgbClr val="000000"/>
              </a:buClr>
              <a:buSzPts val="2000"/>
              <a:buFontTx/>
              <a:buNone/>
              <a:tabLst/>
              <a:defRPr/>
            </a:pPr>
            <a:endParaRPr kumimoji="0" lang="nl-NL" altLang="nl-NL" sz="2400" b="0" i="0" u="none" strike="noStrike" kern="1200" cap="none" spc="0" normalizeH="0" baseline="0" noProof="0" dirty="0">
              <a:ln>
                <a:noFill/>
              </a:ln>
              <a:solidFill>
                <a:srgbClr val="333333"/>
              </a:solidFill>
              <a:effectLst/>
              <a:uLnTx/>
              <a:uFillTx/>
              <a:latin typeface="Arial" panose="020B0604020202020204" pitchFamily="34" charset="0"/>
              <a:ea typeface="MS PGothic" panose="020B0600070205080204" pitchFamily="34" charset="-128"/>
              <a:cs typeface="Arial"/>
              <a:sym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
                <a:srgbClr val="000000"/>
              </a:buClr>
              <a:buSzPts val="1400"/>
              <a:buFontTx/>
              <a:buNone/>
              <a:tabLst/>
              <a:defRPr/>
            </a:pPr>
            <a:endParaRPr kumimoji="0" lang="nl-NL" altLang="nl-NL" sz="2400" b="0" i="0" u="none" strike="noStrike" kern="1200" cap="none" spc="0" normalizeH="0" baseline="0" noProof="0" dirty="0">
              <a:ln>
                <a:noFill/>
              </a:ln>
              <a:solidFill>
                <a:srgbClr val="333333"/>
              </a:solidFill>
              <a:effectLst/>
              <a:uLnTx/>
              <a:uFillTx/>
              <a:latin typeface="Arial" panose="020B0604020202020204" pitchFamily="34" charset="0"/>
              <a:ea typeface="MS PGothic" panose="020B0600070205080204" pitchFamily="34" charset="-128"/>
              <a:cs typeface="Arial"/>
              <a:sym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
                <a:srgbClr val="000000"/>
              </a:buClr>
              <a:buSzPts val="1400"/>
              <a:buFontTx/>
              <a:buNone/>
              <a:tabLst/>
              <a:defRPr/>
            </a:pPr>
            <a:endParaRPr kumimoji="0" lang="nl-NL" altLang="nl-NL" sz="2400" b="0" i="0" u="none" strike="noStrike" kern="1200" cap="none" spc="0" normalizeH="0" baseline="0" noProof="0" dirty="0">
              <a:ln>
                <a:noFill/>
              </a:ln>
              <a:solidFill>
                <a:srgbClr val="333333"/>
              </a:solidFill>
              <a:effectLst/>
              <a:uLnTx/>
              <a:uFillTx/>
              <a:latin typeface="Arial" panose="020B0604020202020204" pitchFamily="34" charset="0"/>
              <a:ea typeface="MS PGothic" panose="020B0600070205080204" pitchFamily="34" charset="-128"/>
              <a:cs typeface="Arial"/>
              <a:sym typeface="Arial" panose="020B0604020202020204" pitchFamily="34" charset="0"/>
            </a:endParaRPr>
          </a:p>
        </p:txBody>
      </p:sp>
      <p:grpSp>
        <p:nvGrpSpPr>
          <p:cNvPr id="17412" name="Google Shape;133;p17">
            <a:extLst>
              <a:ext uri="{FF2B5EF4-FFF2-40B4-BE49-F238E27FC236}">
                <a16:creationId xmlns:a16="http://schemas.microsoft.com/office/drawing/2014/main" id="{179653EB-D870-CF48-8F3E-339FA5510A77}"/>
              </a:ext>
            </a:extLst>
          </p:cNvPr>
          <p:cNvGrpSpPr>
            <a:grpSpLocks/>
          </p:cNvGrpSpPr>
          <p:nvPr/>
        </p:nvGrpSpPr>
        <p:grpSpPr bwMode="auto">
          <a:xfrm>
            <a:off x="7248525" y="2328863"/>
            <a:ext cx="6550025" cy="4124325"/>
            <a:chOff x="5262975" y="3429000"/>
            <a:chExt cx="5159568" cy="2910875"/>
          </a:xfrm>
        </p:grpSpPr>
        <p:pic>
          <p:nvPicPr>
            <p:cNvPr id="17415" name="Google Shape;134;p17">
              <a:extLst>
                <a:ext uri="{FF2B5EF4-FFF2-40B4-BE49-F238E27FC236}">
                  <a16:creationId xmlns:a16="http://schemas.microsoft.com/office/drawing/2014/main" id="{84950AB3-5DC1-CC4B-914E-3C4A8C07F839}"/>
                </a:ext>
              </a:extLst>
            </p:cNvPr>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62975" y="3429000"/>
              <a:ext cx="3881166" cy="291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Google Shape;135;p17">
              <a:extLst>
                <a:ext uri="{FF2B5EF4-FFF2-40B4-BE49-F238E27FC236}">
                  <a16:creationId xmlns:a16="http://schemas.microsoft.com/office/drawing/2014/main" id="{C597CF4C-FFD1-E243-A011-5CC343879004}"/>
                </a:ext>
              </a:extLst>
            </p:cNvPr>
            <p:cNvSpPr txBox="1">
              <a:spLocks noChangeArrowheads="1"/>
            </p:cNvSpPr>
            <p:nvPr/>
          </p:nvSpPr>
          <p:spPr bwMode="auto">
            <a:xfrm>
              <a:off x="6310143" y="6022963"/>
              <a:ext cx="4112400" cy="2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
                  <a:srgbClr val="000000"/>
                </a:buClr>
                <a:buSzPts val="1200"/>
                <a:buFontTx/>
                <a:buNone/>
                <a:tabLst/>
                <a:defRPr/>
              </a:pPr>
              <a:r>
                <a:rPr kumimoji="0" lang="en-US" altLang="nl-NL" sz="1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a:sym typeface="Arial" panose="020B0604020202020204" pitchFamily="34" charset="0"/>
                </a:rPr>
                <a:t>Philippines Red Cross Operations Centre, 2018</a:t>
              </a:r>
              <a:endParaRPr kumimoji="0" lang="nl-NL" altLang="nl-NL" sz="1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a:sym typeface="Arial" panose="020B0604020202020204" pitchFamily="34" charset="0"/>
              </a:endParaRPr>
            </a:p>
          </p:txBody>
        </p:sp>
      </p:grpSp>
      <p:sp>
        <p:nvSpPr>
          <p:cNvPr id="136" name="Google Shape;136;p17">
            <a:extLst>
              <a:ext uri="{FF2B5EF4-FFF2-40B4-BE49-F238E27FC236}">
                <a16:creationId xmlns:a16="http://schemas.microsoft.com/office/drawing/2014/main" id="{801FB9DF-6B0B-5742-8055-35AC8902272A}"/>
              </a:ext>
            </a:extLst>
          </p:cNvPr>
          <p:cNvSpPr txBox="1"/>
          <p:nvPr/>
        </p:nvSpPr>
        <p:spPr>
          <a:xfrm>
            <a:off x="328613" y="2159000"/>
            <a:ext cx="6518236" cy="2989263"/>
          </a:xfrm>
          <a:prstGeom prst="rect">
            <a:avLst/>
          </a:prstGeom>
          <a:noFill/>
          <a:ln>
            <a:noFill/>
          </a:ln>
        </p:spPr>
        <p:txBody>
          <a:bodyPr spcFirstLastPara="1" lIns="91425" tIns="91425" rIns="91425" bIns="91425"/>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Questions to consider:</a:t>
            </a:r>
            <a:b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br>
            <a:endParaRPr kumimoji="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a:p>
            <a:pPr marL="285750" marR="0" lvl="0" indent="-298450" algn="l" defTabSz="914400" rtl="0" eaLnBrk="0" fontAlgn="base" latinLnBrk="0" hangingPunct="0">
              <a:lnSpc>
                <a:spcPct val="100000"/>
              </a:lnSpc>
              <a:spcBef>
                <a:spcPts val="0"/>
              </a:spcBef>
              <a:spcAft>
                <a:spcPts val="0"/>
              </a:spcAft>
              <a:buClrTx/>
              <a:buSzPts val="1600"/>
              <a:buFontTx/>
              <a:buChar char="•"/>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Which are the best forecasts that can be used?</a:t>
            </a:r>
          </a:p>
          <a:p>
            <a:pPr marL="285750" marR="0" lvl="0" indent="-298450" algn="l" defTabSz="914400" rtl="0" eaLnBrk="0" fontAlgn="base" latinLnBrk="0" hangingPunct="0">
              <a:lnSpc>
                <a:spcPct val="100000"/>
              </a:lnSpc>
              <a:spcBef>
                <a:spcPts val="0"/>
              </a:spcBef>
              <a:spcAft>
                <a:spcPts val="0"/>
              </a:spcAft>
              <a:buClrTx/>
              <a:buSzPts val="1600"/>
              <a:buFontTx/>
              <a:buChar char="•"/>
              <a:tabLst/>
              <a:defRPr/>
            </a:pPr>
            <a:endParaRPr kumimoji="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a:p>
            <a:pPr marL="285750" marR="0" lvl="0" indent="-298450" algn="l" defTabSz="914400" rtl="0" eaLnBrk="0" fontAlgn="base" latinLnBrk="0" hangingPunct="0">
              <a:lnSpc>
                <a:spcPct val="100000"/>
              </a:lnSpc>
              <a:spcBef>
                <a:spcPts val="0"/>
              </a:spcBef>
              <a:spcAft>
                <a:spcPts val="0"/>
              </a:spcAft>
              <a:buClrTx/>
              <a:buSzPts val="1600"/>
              <a:buFontTx/>
              <a:buChar char="•"/>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Which are the indicators that should be monitored?</a:t>
            </a:r>
          </a:p>
          <a:p>
            <a:pPr marL="285750" marR="0" lvl="0" indent="-298450" algn="l" defTabSz="914400" rtl="0" eaLnBrk="0" fontAlgn="base" latinLnBrk="0" hangingPunct="0">
              <a:lnSpc>
                <a:spcPct val="100000"/>
              </a:lnSpc>
              <a:spcBef>
                <a:spcPts val="0"/>
              </a:spcBef>
              <a:spcAft>
                <a:spcPts val="0"/>
              </a:spcAft>
              <a:buClrTx/>
              <a:buSzPts val="1600"/>
              <a:buFontTx/>
              <a:buChar char="•"/>
              <a:tabLst/>
              <a:defRPr/>
            </a:pPr>
            <a:endParaRPr kumimoji="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a:p>
            <a:pPr marL="285750" marR="0" lvl="0" indent="-298450" algn="l" defTabSz="914400" rtl="0" eaLnBrk="0" fontAlgn="base" latinLnBrk="0" hangingPunct="0">
              <a:lnSpc>
                <a:spcPct val="100000"/>
              </a:lnSpc>
              <a:spcBef>
                <a:spcPts val="0"/>
              </a:spcBef>
              <a:spcAft>
                <a:spcPts val="0"/>
              </a:spcAft>
              <a:buClrTx/>
              <a:buSzPts val="1600"/>
              <a:buFontTx/>
              <a:buChar char="•"/>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Are the right indicators of the hazard being monitored? </a:t>
            </a:r>
          </a:p>
          <a:p>
            <a:pPr marL="285750" marR="0" lvl="0" indent="-298450" algn="l" defTabSz="914400" rtl="0" eaLnBrk="0" fontAlgn="base" latinLnBrk="0" hangingPunct="0">
              <a:lnSpc>
                <a:spcPct val="100000"/>
              </a:lnSpc>
              <a:spcBef>
                <a:spcPts val="0"/>
              </a:spcBef>
              <a:spcAft>
                <a:spcPts val="0"/>
              </a:spcAft>
              <a:buClrTx/>
              <a:buSzPts val="1600"/>
              <a:buFontTx/>
              <a:buChar char="•"/>
              <a:tabLst/>
              <a:defRPr/>
            </a:pPr>
            <a:endParaRPr kumimoji="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a:p>
            <a:pPr marL="285750" marR="0" lvl="0" indent="-285750" algn="l" defTabSz="914400" rtl="0" eaLnBrk="0" fontAlgn="base" latinLnBrk="0" hangingPunct="0">
              <a:lnSpc>
                <a:spcPct val="100000"/>
              </a:lnSpc>
              <a:spcBef>
                <a:spcPts val="0"/>
              </a:spcBef>
              <a:spcAft>
                <a:spcPts val="0"/>
              </a:spcAft>
              <a:buClrTx/>
              <a:buSzPts val="1400"/>
              <a:buFontTx/>
              <a:buChar char="•"/>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Should various indicators be monitored in parallel to be able to issue a warning?</a:t>
            </a:r>
            <a:b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br>
            <a:endParaRPr kumimoji="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p:txBody>
      </p:sp>
      <p:sp>
        <p:nvSpPr>
          <p:cNvPr id="17414" name="Google Shape;137;p17">
            <a:extLst>
              <a:ext uri="{FF2B5EF4-FFF2-40B4-BE49-F238E27FC236}">
                <a16:creationId xmlns:a16="http://schemas.microsoft.com/office/drawing/2014/main" id="{A76E82E0-BB9A-D34B-987E-91A9CAA1DCF8}"/>
              </a:ext>
            </a:extLst>
          </p:cNvPr>
          <p:cNvSpPr txBox="1">
            <a:spLocks noChangeArrowheads="1"/>
          </p:cNvSpPr>
          <p:nvPr/>
        </p:nvSpPr>
        <p:spPr bwMode="auto">
          <a:xfrm>
            <a:off x="1004094" y="5636074"/>
            <a:ext cx="6732588"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marL="457200">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457200" marR="0" lvl="0" indent="0" algn="l" defTabSz="914400" rtl="0" eaLnBrk="0" fontAlgn="base" latinLnBrk="0" hangingPunct="0">
              <a:lnSpc>
                <a:spcPct val="100000"/>
              </a:lnSpc>
              <a:spcBef>
                <a:spcPct val="0"/>
              </a:spcBef>
              <a:spcAft>
                <a:spcPct val="0"/>
              </a:spcAft>
              <a:buClrTx/>
              <a:buSzTx/>
              <a:buFontTx/>
              <a:buNone/>
              <a:tabLst/>
              <a:defRPr/>
            </a:pPr>
            <a:r>
              <a:rPr kumimoji="0" lang="en-US" altLang="nl-NL" sz="2000" b="1" i="1" u="none" strike="noStrike" kern="1200" cap="none" spc="0" normalizeH="0" baseline="0" noProof="0" dirty="0">
                <a:ln>
                  <a:noFill/>
                </a:ln>
                <a:solidFill>
                  <a:srgbClr val="333333"/>
                </a:solidFill>
                <a:effectLst/>
                <a:uLnTx/>
                <a:uFillTx/>
                <a:latin typeface="Arial" panose="020B0604020202020204" pitchFamily="34" charset="0"/>
                <a:ea typeface="MS PGothic" panose="020B0600070205080204" pitchFamily="34" charset="-128"/>
                <a:cs typeface="Arial"/>
              </a:rPr>
              <a:t>“National Hydro-Meteorological Services are usually the only agency mandated officially to issue warning messages”</a:t>
            </a:r>
            <a:r>
              <a:rPr kumimoji="0" lang="en-US" altLang="nl-NL"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 </a:t>
            </a:r>
            <a:endParaRPr kumimoji="0" lang="nl-NL" altLang="nl-NL"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p:txBody>
      </p:sp>
      <p:cxnSp>
        <p:nvCxnSpPr>
          <p:cNvPr id="10" name="Google Shape;164;p20">
            <a:extLst>
              <a:ext uri="{FF2B5EF4-FFF2-40B4-BE49-F238E27FC236}">
                <a16:creationId xmlns:a16="http://schemas.microsoft.com/office/drawing/2014/main" id="{3EEDA28D-5A9B-0548-BF46-CCD4CFDEB4CF}"/>
              </a:ext>
            </a:extLst>
          </p:cNvPr>
          <p:cNvCxnSpPr>
            <a:cxnSpLocks noChangeShapeType="1"/>
          </p:cNvCxnSpPr>
          <p:nvPr/>
        </p:nvCxnSpPr>
        <p:spPr bwMode="auto">
          <a:xfrm rot="10800000" flipH="1">
            <a:off x="0" y="992505"/>
            <a:ext cx="7867650" cy="19050"/>
          </a:xfrm>
          <a:prstGeom prst="straightConnector1">
            <a:avLst/>
          </a:prstGeom>
          <a:noFill/>
          <a:ln w="28575">
            <a:solidFill>
              <a:srgbClr val="FF0000"/>
            </a:solidFill>
            <a:miter lim="800000"/>
            <a:headEnd type="none" w="sm" len="sm"/>
            <a:tailEnd type="none" w="sm" len="sm"/>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37760502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457" name="Google Shape;164;p20">
            <a:extLst>
              <a:ext uri="{FF2B5EF4-FFF2-40B4-BE49-F238E27FC236}">
                <a16:creationId xmlns:a16="http://schemas.microsoft.com/office/drawing/2014/main" id="{1857F1BF-8E15-A145-A660-17F6288648F3}"/>
              </a:ext>
            </a:extLst>
          </p:cNvPr>
          <p:cNvCxnSpPr>
            <a:cxnSpLocks noChangeShapeType="1"/>
          </p:cNvCxnSpPr>
          <p:nvPr/>
        </p:nvCxnSpPr>
        <p:spPr bwMode="auto">
          <a:xfrm rot="10800000" flipH="1">
            <a:off x="0" y="1015365"/>
            <a:ext cx="7867650" cy="19050"/>
          </a:xfrm>
          <a:prstGeom prst="straightConnector1">
            <a:avLst/>
          </a:prstGeom>
          <a:noFill/>
          <a:ln w="28575">
            <a:solidFill>
              <a:srgbClr val="FF0000"/>
            </a:solidFill>
            <a:miter lim="800000"/>
            <a:headEnd type="none" w="sm" len="sm"/>
            <a:tailEnd type="none" w="sm" len="sm"/>
          </a:ln>
          <a:extLst>
            <a:ext uri="{909E8E84-426E-40DD-AFC4-6F175D3DCCD1}">
              <a14:hiddenFill xmlns:a14="http://schemas.microsoft.com/office/drawing/2010/main">
                <a:noFill/>
              </a14:hiddenFill>
            </a:ext>
          </a:extLst>
        </p:spPr>
      </p:cxnSp>
      <p:sp>
        <p:nvSpPr>
          <p:cNvPr id="19458" name="Google Shape;165;p20">
            <a:extLst>
              <a:ext uri="{FF2B5EF4-FFF2-40B4-BE49-F238E27FC236}">
                <a16:creationId xmlns:a16="http://schemas.microsoft.com/office/drawing/2014/main" id="{A4A53F28-AA9B-984B-8978-476650BA8D51}"/>
              </a:ext>
            </a:extLst>
          </p:cNvPr>
          <p:cNvSpPr txBox="1">
            <a:spLocks noChangeArrowheads="1"/>
          </p:cNvSpPr>
          <p:nvPr/>
        </p:nvSpPr>
        <p:spPr bwMode="auto">
          <a:xfrm>
            <a:off x="334963" y="231775"/>
            <a:ext cx="7080250"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850" tIns="39425" rIns="78850" bIns="39425"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
                <a:srgbClr val="000000"/>
              </a:buClr>
              <a:buSzPts val="2800"/>
              <a:buFontTx/>
              <a:buNone/>
              <a:tabLst/>
              <a:defRPr/>
            </a:pPr>
            <a:r>
              <a:rPr kumimoji="0" lang="en-US" altLang="nl-NL"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3. </a:t>
            </a:r>
            <a:r>
              <a:rPr kumimoji="0" lang="en-US" altLang="nl-NL"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Preparedness and r</a:t>
            </a:r>
            <a:r>
              <a:rPr kumimoji="0" lang="en-US" altLang="nl-NL"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esponse </a:t>
            </a:r>
            <a:r>
              <a:rPr lang="en-US" altLang="nl-NL" sz="2800" b="1" dirty="0">
                <a:solidFill>
                  <a:srgbClr val="000000"/>
                </a:solidFill>
                <a:cs typeface="Arial"/>
                <a:sym typeface="Arial" panose="020B0604020202020204" pitchFamily="34" charset="0"/>
              </a:rPr>
              <a:t>c</a:t>
            </a:r>
            <a:r>
              <a:rPr kumimoji="0" lang="en-US" altLang="nl-NL" sz="2800" b="1"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apacity</a:t>
            </a:r>
            <a:r>
              <a:rPr kumimoji="0" lang="en-US" altLang="nl-NL"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rPr>
              <a:t> </a:t>
            </a:r>
            <a:endParaRPr kumimoji="0" lang="nl-NL" altLang="nl-NL"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sym typeface="Arial" panose="020B0604020202020204" pitchFamily="34" charset="0"/>
            </a:endParaRPr>
          </a:p>
        </p:txBody>
      </p:sp>
      <p:sp>
        <p:nvSpPr>
          <p:cNvPr id="166" name="Google Shape;166;p20">
            <a:extLst>
              <a:ext uri="{FF2B5EF4-FFF2-40B4-BE49-F238E27FC236}">
                <a16:creationId xmlns:a16="http://schemas.microsoft.com/office/drawing/2014/main" id="{1C9D4369-CDED-F942-AAA9-199D9DA82A8F}"/>
              </a:ext>
            </a:extLst>
          </p:cNvPr>
          <p:cNvSpPr/>
          <p:nvPr/>
        </p:nvSpPr>
        <p:spPr>
          <a:xfrm>
            <a:off x="334963" y="1531938"/>
            <a:ext cx="8566150" cy="4832350"/>
          </a:xfrm>
          <a:prstGeom prst="rect">
            <a:avLst/>
          </a:prstGeom>
          <a:noFill/>
          <a:ln>
            <a:noFill/>
          </a:ln>
        </p:spPr>
        <p:txBody>
          <a:bodyPr spcFirstLastPara="1" lIns="91425" tIns="45700" rIns="91425" bIns="45700"/>
          <a:lstStyle/>
          <a:p>
            <a:pPr marL="0" marR="0" lvl="0" indent="0" algn="l" defTabSz="914400" rtl="0" eaLnBrk="0" fontAlgn="base" latinLnBrk="0" hangingPunct="0">
              <a:lnSpc>
                <a:spcPct val="100000"/>
              </a:lnSpc>
              <a:spcBef>
                <a:spcPts val="0"/>
              </a:spcBef>
              <a:spcAft>
                <a:spcPts val="0"/>
              </a:spcAft>
              <a:buClr>
                <a:srgbClr val="000000"/>
              </a:buClr>
              <a:buSzPts val="1100"/>
              <a:buFontTx/>
              <a:buNone/>
              <a:tabLst/>
              <a:defRPr/>
            </a:pPr>
            <a:r>
              <a:rPr kumimoji="0" lang="en-US" sz="2000" b="1" i="1" u="none" strike="noStrike" kern="1200" cap="none" spc="0" normalizeH="0" baseline="0" noProof="0" dirty="0">
                <a:ln>
                  <a:noFill/>
                </a:ln>
                <a:solidFill>
                  <a:srgbClr val="333333"/>
                </a:solidFill>
                <a:effectLst/>
                <a:uLnTx/>
                <a:uFillTx/>
                <a:latin typeface="Arial"/>
                <a:ea typeface="Arial"/>
                <a:cs typeface="Arial"/>
                <a:sym typeface="Arial"/>
              </a:rPr>
              <a:t>Timely Early Warning </a:t>
            </a:r>
            <a:r>
              <a:rPr kumimoji="0" lang="en-US" sz="2000" b="0" i="0" u="none" strike="noStrike" kern="1200" cap="none" spc="0" normalizeH="0" baseline="0" noProof="0" dirty="0">
                <a:ln>
                  <a:noFill/>
                </a:ln>
                <a:solidFill>
                  <a:srgbClr val="333333"/>
                </a:solidFill>
                <a:effectLst/>
                <a:uLnTx/>
                <a:uFillTx/>
                <a:latin typeface="Arial"/>
                <a:ea typeface="Arial"/>
                <a:cs typeface="Arial"/>
                <a:sym typeface="Arial"/>
              </a:rPr>
              <a:t>information is a key to activate effectively </a:t>
            </a:r>
            <a:r>
              <a:rPr kumimoji="0" lang="en-US" sz="2000" b="1" i="1" u="none" strike="noStrike" kern="1200" cap="none" spc="0" normalizeH="0" baseline="0" noProof="0" dirty="0">
                <a:ln>
                  <a:noFill/>
                </a:ln>
                <a:solidFill>
                  <a:srgbClr val="333333"/>
                </a:solidFill>
                <a:effectLst/>
                <a:uLnTx/>
                <a:uFillTx/>
                <a:latin typeface="Arial" panose="020B0604020202020204" pitchFamily="34" charset="0"/>
                <a:ea typeface="MS PGothic" panose="020B0600070205080204" pitchFamily="34" charset="-128"/>
                <a:cs typeface="Arial"/>
              </a:rPr>
              <a:t>early action and </a:t>
            </a:r>
            <a:r>
              <a:rPr kumimoji="0" lang="en-US" sz="2000" b="1" i="1" u="none" strike="noStrike" kern="1200" cap="none" spc="0" normalizeH="0" baseline="0" noProof="0" dirty="0">
                <a:ln>
                  <a:noFill/>
                </a:ln>
                <a:solidFill>
                  <a:srgbClr val="333333"/>
                </a:solidFill>
                <a:effectLst/>
                <a:uLnTx/>
                <a:uFillTx/>
                <a:latin typeface="Arial"/>
                <a:ea typeface="Arial"/>
                <a:cs typeface="Arial"/>
                <a:sym typeface="Arial"/>
              </a:rPr>
              <a:t>preparedness for response plans</a:t>
            </a:r>
            <a:r>
              <a:rPr kumimoji="0" lang="en-US" sz="2000" b="0" i="0" u="none" strike="noStrike" kern="1200" cap="none" spc="0" normalizeH="0" baseline="0" noProof="0" dirty="0">
                <a:ln>
                  <a:noFill/>
                </a:ln>
                <a:solidFill>
                  <a:srgbClr val="333333"/>
                </a:solidFill>
                <a:effectLst/>
                <a:uLnTx/>
                <a:uFillTx/>
                <a:latin typeface="Arial"/>
                <a:ea typeface="Arial"/>
                <a:cs typeface="Arial"/>
                <a:sym typeface="Arial"/>
              </a:rPr>
              <a:t>, this should be done at national, regional, local and community level.</a:t>
            </a:r>
            <a:endParaRPr kumimoji="0" sz="2000" b="1" i="1" u="none" strike="noStrike" kern="120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0" fontAlgn="base" latinLnBrk="0" hangingPunct="0">
              <a:lnSpc>
                <a:spcPct val="100000"/>
              </a:lnSpc>
              <a:spcBef>
                <a:spcPts val="0"/>
              </a:spcBef>
              <a:spcAft>
                <a:spcPts val="0"/>
              </a:spcAft>
              <a:buClr>
                <a:srgbClr val="000000"/>
              </a:buClr>
              <a:buSzPts val="1100"/>
              <a:buFontTx/>
              <a:buNone/>
              <a:tabLst/>
              <a:defRPr/>
            </a:pPr>
            <a:endParaRPr kumimoji="0" sz="2000" b="1"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a:p>
            <a:pPr marL="0" marR="0" lvl="0" indent="0" algn="l" defTabSz="914400" rtl="0" eaLnBrk="0" fontAlgn="base" latinLnBrk="0" hangingPunct="0">
              <a:lnSpc>
                <a:spcPct val="100000"/>
              </a:lnSpc>
              <a:spcBef>
                <a:spcPts val="0"/>
              </a:spcBef>
              <a:spcAft>
                <a:spcPts val="0"/>
              </a:spcAft>
              <a:buClr>
                <a:srgbClr val="000000"/>
              </a:buClr>
              <a:buSzPts val="1400"/>
              <a:buFontTx/>
              <a:buNone/>
              <a:tabLst/>
              <a:defRPr/>
            </a:pPr>
            <a:r>
              <a:rPr kumimoji="0" lang="en-US" sz="2000" b="0" i="0" u="none" strike="noStrike" kern="1200" cap="none" spc="0" normalizeH="0" baseline="0" noProof="0" dirty="0">
                <a:ln>
                  <a:noFill/>
                </a:ln>
                <a:solidFill>
                  <a:srgbClr val="333333"/>
                </a:solidFill>
                <a:effectLst/>
                <a:uLnTx/>
                <a:uFillTx/>
                <a:latin typeface="Arial"/>
                <a:ea typeface="Arial"/>
                <a:cs typeface="Arial"/>
                <a:sym typeface="Arial"/>
              </a:rPr>
              <a:t>Questions to consider:</a:t>
            </a:r>
            <a:endParaRPr kumimoji="0" sz="2000" b="0" i="0" u="none" strike="noStrike" kern="1200" cap="none" spc="0" normalizeH="0" baseline="0" noProof="0" dirty="0">
              <a:ln>
                <a:noFill/>
              </a:ln>
              <a:solidFill>
                <a:srgbClr val="333333"/>
              </a:solidFill>
              <a:effectLst/>
              <a:uLnTx/>
              <a:uFillTx/>
              <a:latin typeface="Arial"/>
              <a:ea typeface="Arial"/>
              <a:cs typeface="Arial"/>
              <a:sym typeface="Arial"/>
            </a:endParaRPr>
          </a:p>
          <a:p>
            <a:pPr marL="285750" marR="0" lvl="0" indent="-298450" algn="l" defTabSz="914400" rtl="0" eaLnBrk="0" fontAlgn="base" latinLnBrk="0" hangingPunct="0">
              <a:lnSpc>
                <a:spcPct val="100000"/>
              </a:lnSpc>
              <a:spcBef>
                <a:spcPts val="0"/>
              </a:spcBef>
              <a:spcAft>
                <a:spcPts val="0"/>
              </a:spcAft>
              <a:buClr>
                <a:srgbClr val="000000"/>
              </a:buClr>
              <a:buSzPts val="1600"/>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a:ea typeface="Arial"/>
                <a:cs typeface="Arial"/>
                <a:sym typeface="Arial"/>
              </a:rPr>
              <a:t>Are Disaster Risk Management plans and </a:t>
            </a:r>
            <a:endParaRPr kumimoji="0" sz="2000" b="0" i="0" u="none" strike="noStrike" kern="1200" cap="none" spc="0" normalizeH="0" baseline="0" noProof="0" dirty="0">
              <a:ln>
                <a:noFill/>
              </a:ln>
              <a:solidFill>
                <a:srgbClr val="000000"/>
              </a:solidFill>
              <a:effectLst/>
              <a:uLnTx/>
              <a:uFillTx/>
              <a:latin typeface="Arial"/>
              <a:ea typeface="Arial"/>
              <a:cs typeface="Arial"/>
              <a:sym typeface="Arial"/>
            </a:endParaRPr>
          </a:p>
          <a:p>
            <a:pPr marL="457200" marR="0" lvl="0" indent="0" algn="l" defTabSz="914400" rtl="0" eaLnBrk="0" fontAlgn="base"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Arial"/>
                <a:cs typeface="Arial"/>
                <a:sym typeface="Arial"/>
              </a:rPr>
              <a:t>contingency plans regularly updated?</a:t>
            </a:r>
            <a:endParaRPr kumimoji="0" sz="2000" b="0" i="0" u="none" strike="noStrike" kern="1200" cap="none" spc="0" normalizeH="0" baseline="0" noProof="0" dirty="0">
              <a:ln>
                <a:noFill/>
              </a:ln>
              <a:solidFill>
                <a:srgbClr val="000000"/>
              </a:solidFill>
              <a:effectLst/>
              <a:uLnTx/>
              <a:uFillTx/>
              <a:latin typeface="Arial"/>
              <a:ea typeface="Arial"/>
              <a:cs typeface="Arial"/>
              <a:sym typeface="Arial"/>
            </a:endParaRPr>
          </a:p>
          <a:p>
            <a:pPr marL="285750" marR="0" lvl="0" indent="-298450" algn="l" defTabSz="914400" rtl="0" eaLnBrk="0" fontAlgn="base" latinLnBrk="0" hangingPunct="0">
              <a:lnSpc>
                <a:spcPct val="100000"/>
              </a:lnSpc>
              <a:spcBef>
                <a:spcPts val="0"/>
              </a:spcBef>
              <a:spcAft>
                <a:spcPts val="0"/>
              </a:spcAft>
              <a:buClr>
                <a:srgbClr val="000000"/>
              </a:buClr>
              <a:buSzPts val="1600"/>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a:ea typeface="Arial"/>
                <a:cs typeface="Arial"/>
                <a:sym typeface="Arial"/>
              </a:rPr>
              <a:t>Are roles and responsibilities clearly defined?</a:t>
            </a:r>
            <a:endParaRPr kumimoji="0" sz="2000" b="0" i="0" u="none" strike="noStrike" kern="1200" cap="none" spc="0" normalizeH="0" baseline="0" noProof="0" dirty="0">
              <a:ln>
                <a:noFill/>
              </a:ln>
              <a:solidFill>
                <a:srgbClr val="000000"/>
              </a:solidFill>
              <a:effectLst/>
              <a:uLnTx/>
              <a:uFillTx/>
              <a:latin typeface="Arial"/>
              <a:ea typeface="Arial"/>
              <a:cs typeface="Arial"/>
              <a:sym typeface="Arial"/>
            </a:endParaRPr>
          </a:p>
          <a:p>
            <a:pPr marL="285750" marR="0" lvl="0" indent="-298450" algn="l" defTabSz="914400" rtl="0" eaLnBrk="0" fontAlgn="base" latinLnBrk="0" hangingPunct="0">
              <a:lnSpc>
                <a:spcPct val="100000"/>
              </a:lnSpc>
              <a:spcBef>
                <a:spcPts val="0"/>
              </a:spcBef>
              <a:spcAft>
                <a:spcPts val="0"/>
              </a:spcAft>
              <a:buClr>
                <a:srgbClr val="000000"/>
              </a:buClr>
              <a:buSzPts val="1600"/>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a:ea typeface="Arial"/>
                <a:cs typeface="Arial"/>
                <a:sym typeface="Arial"/>
              </a:rPr>
              <a:t>Are the plans </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feasible </a:t>
            </a:r>
            <a:r>
              <a:rPr kumimoji="0" lang="en-US" sz="2000" b="0" i="0" u="none" strike="noStrike" kern="1200" cap="none" spc="0" normalizeH="0" baseline="0" noProof="0" dirty="0">
                <a:ln>
                  <a:noFill/>
                </a:ln>
                <a:solidFill>
                  <a:srgbClr val="000000"/>
                </a:solidFill>
                <a:effectLst/>
                <a:uLnTx/>
                <a:uFillTx/>
                <a:latin typeface="Arial"/>
                <a:ea typeface="Arial"/>
                <a:cs typeface="Arial"/>
                <a:sym typeface="Arial"/>
              </a:rPr>
              <a:t>and adaptable? </a:t>
            </a:r>
            <a:endParaRPr kumimoji="0" sz="2000" b="0" i="0" u="none" strike="noStrike" kern="1200" cap="none" spc="0" normalizeH="0" baseline="0" noProof="0" dirty="0">
              <a:ln>
                <a:noFill/>
              </a:ln>
              <a:solidFill>
                <a:srgbClr val="000000"/>
              </a:solidFill>
              <a:effectLst/>
              <a:uLnTx/>
              <a:uFillTx/>
              <a:latin typeface="Arial"/>
              <a:ea typeface="Arial"/>
              <a:cs typeface="Arial"/>
              <a:sym typeface="Arial"/>
            </a:endParaRPr>
          </a:p>
          <a:p>
            <a:pPr marL="285750" marR="0" lvl="0" indent="-298450" algn="l" defTabSz="914400" rtl="0" eaLnBrk="0" fontAlgn="base" latinLnBrk="0" hangingPunct="0">
              <a:lnSpc>
                <a:spcPct val="100000"/>
              </a:lnSpc>
              <a:spcBef>
                <a:spcPts val="0"/>
              </a:spcBef>
              <a:spcAft>
                <a:spcPts val="0"/>
              </a:spcAft>
              <a:buClr>
                <a:srgbClr val="000000"/>
              </a:buClr>
              <a:buSzPts val="1600"/>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a:ea typeface="Arial"/>
                <a:cs typeface="Arial"/>
                <a:sym typeface="Arial"/>
              </a:rPr>
              <a:t>Is there good institutional capacity to act early and</a:t>
            </a:r>
            <a:endParaRPr kumimoji="0" sz="2000" b="0" i="0" u="none" strike="noStrike" kern="1200" cap="none" spc="0" normalizeH="0" baseline="0" noProof="0" dirty="0">
              <a:ln>
                <a:noFill/>
              </a:ln>
              <a:solidFill>
                <a:srgbClr val="000000"/>
              </a:solidFill>
              <a:effectLst/>
              <a:uLnTx/>
              <a:uFillTx/>
              <a:latin typeface="Arial"/>
              <a:ea typeface="Arial"/>
              <a:cs typeface="Arial"/>
              <a:sym typeface="Arial"/>
            </a:endParaRPr>
          </a:p>
          <a:p>
            <a:pPr marL="457200" marR="0" lvl="0" indent="0" algn="l" defTabSz="914400" rtl="0" eaLnBrk="0" fontAlgn="base"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Arial"/>
                <a:cs typeface="Arial"/>
                <a:sym typeface="Arial"/>
              </a:rPr>
              <a:t> respond? (e. human, financial resources, skills)</a:t>
            </a:r>
            <a:endParaRPr kumimoji="0" sz="2000" b="0" i="0" u="none" strike="noStrike" kern="1200" cap="none" spc="0" normalizeH="0" baseline="0" noProof="0" dirty="0">
              <a:ln>
                <a:noFill/>
              </a:ln>
              <a:solidFill>
                <a:srgbClr val="000000"/>
              </a:solidFill>
              <a:effectLst/>
              <a:uLnTx/>
              <a:uFillTx/>
              <a:latin typeface="Arial"/>
              <a:ea typeface="Arial"/>
              <a:cs typeface="Arial"/>
              <a:sym typeface="Arial"/>
            </a:endParaRPr>
          </a:p>
          <a:p>
            <a:pPr marL="285750" marR="0" lvl="0" indent="-298450" algn="l" defTabSz="914400" rtl="0" eaLnBrk="0" fontAlgn="base" latinLnBrk="0" hangingPunct="0">
              <a:lnSpc>
                <a:spcPct val="100000"/>
              </a:lnSpc>
              <a:spcBef>
                <a:spcPts val="0"/>
              </a:spcBef>
              <a:spcAft>
                <a:spcPts val="0"/>
              </a:spcAft>
              <a:buClr>
                <a:srgbClr val="000000"/>
              </a:buClr>
              <a:buSzPts val="1600"/>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a:ea typeface="Arial"/>
                <a:cs typeface="Arial"/>
                <a:sym typeface="Arial"/>
              </a:rPr>
              <a:t>Are the</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re</a:t>
            </a:r>
            <a:r>
              <a:rPr kumimoji="0" lang="en-US" sz="2000" b="0" i="0" u="none" strike="noStrike" kern="1200" cap="none" spc="0" normalizeH="0" baseline="0" noProof="0" dirty="0">
                <a:ln>
                  <a:noFill/>
                </a:ln>
                <a:solidFill>
                  <a:srgbClr val="000000"/>
                </a:solidFill>
                <a:effectLst/>
                <a:uLnTx/>
                <a:uFillTx/>
                <a:latin typeface="Arial"/>
                <a:ea typeface="Arial"/>
                <a:cs typeface="Arial"/>
                <a:sym typeface="Arial"/>
              </a:rPr>
              <a:t> coordination systems to facilitate </a:t>
            </a:r>
            <a:endParaRPr kumimoji="0" sz="2000" b="0" i="0" u="none" strike="noStrike" kern="1200" cap="none" spc="0" normalizeH="0" baseline="0" noProof="0" dirty="0">
              <a:ln>
                <a:noFill/>
              </a:ln>
              <a:solidFill>
                <a:srgbClr val="000000"/>
              </a:solidFill>
              <a:effectLst/>
              <a:uLnTx/>
              <a:uFillTx/>
              <a:latin typeface="Arial"/>
              <a:ea typeface="Arial"/>
              <a:cs typeface="Arial"/>
              <a:sym typeface="Arial"/>
            </a:endParaRPr>
          </a:p>
          <a:p>
            <a:pPr marL="457200" marR="0" lvl="0" indent="0" algn="l" defTabSz="914400" rtl="0" eaLnBrk="0" fontAlgn="base"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early actions and </a:t>
            </a:r>
            <a:r>
              <a:rPr kumimoji="0" lang="en-US" sz="2000" b="0" i="0" u="none" strike="noStrike" kern="1200" cap="none" spc="0" normalizeH="0" baseline="0" noProof="0" dirty="0">
                <a:ln>
                  <a:noFill/>
                </a:ln>
                <a:solidFill>
                  <a:srgbClr val="000000"/>
                </a:solidFill>
                <a:effectLst/>
                <a:uLnTx/>
                <a:uFillTx/>
                <a:latin typeface="Arial"/>
                <a:ea typeface="Arial"/>
                <a:cs typeface="Arial"/>
                <a:sym typeface="Arial"/>
              </a:rPr>
              <a:t>response?</a:t>
            </a:r>
            <a:endParaRPr kumimoji="0" sz="2000" b="0" i="0" u="none" strike="noStrike" kern="1200" cap="none" spc="0" normalizeH="0" baseline="0" noProof="0" dirty="0">
              <a:ln>
                <a:noFill/>
              </a:ln>
              <a:solidFill>
                <a:srgbClr val="000000"/>
              </a:solidFill>
              <a:effectLst/>
              <a:uLnTx/>
              <a:uFillTx/>
              <a:latin typeface="Arial"/>
              <a:ea typeface="Arial"/>
              <a:cs typeface="Arial"/>
              <a:sym typeface="Arial"/>
            </a:endParaRPr>
          </a:p>
          <a:p>
            <a:pPr marL="285750" marR="0" lvl="0" indent="-298450" algn="l" defTabSz="914400" rtl="0" eaLnBrk="0" fontAlgn="base" latinLnBrk="0" hangingPunct="0">
              <a:lnSpc>
                <a:spcPct val="100000"/>
              </a:lnSpc>
              <a:spcBef>
                <a:spcPts val="0"/>
              </a:spcBef>
              <a:spcAft>
                <a:spcPts val="0"/>
              </a:spcAft>
              <a:buClr>
                <a:srgbClr val="000000"/>
              </a:buClr>
              <a:buSzPts val="1600"/>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a:ea typeface="Arial"/>
                <a:cs typeface="Arial"/>
                <a:sym typeface="Arial"/>
              </a:rPr>
              <a:t>Are the most at risk and vulnerable communities</a:t>
            </a:r>
            <a:endParaRPr kumimoji="0" sz="2000" b="0" i="0" u="none" strike="noStrike" kern="1200" cap="none" spc="0" normalizeH="0" baseline="0" noProof="0" dirty="0">
              <a:ln>
                <a:noFill/>
              </a:ln>
              <a:solidFill>
                <a:srgbClr val="000000"/>
              </a:solidFill>
              <a:effectLst/>
              <a:uLnTx/>
              <a:uFillTx/>
              <a:latin typeface="Arial"/>
              <a:ea typeface="Arial"/>
              <a:cs typeface="Arial"/>
              <a:sym typeface="Arial"/>
            </a:endParaRPr>
          </a:p>
          <a:p>
            <a:pPr marL="457200" marR="0" lvl="0" indent="0" algn="l" defTabSz="914400" rtl="0" eaLnBrk="0" fontAlgn="base" latinLnBrk="0" hangingPunct="0">
              <a:lnSpc>
                <a:spcPct val="100000"/>
              </a:lnSpc>
              <a:spcBef>
                <a:spcPts val="0"/>
              </a:spcBef>
              <a:spcAft>
                <a:spcPts val="0"/>
              </a:spcAft>
              <a:buClr>
                <a:srgbClr val="000000"/>
              </a:buClr>
              <a:buSzPts val="1400"/>
              <a:buFontTx/>
              <a:buNone/>
              <a:tabLst/>
              <a:defRPr/>
            </a:pPr>
            <a:r>
              <a:rPr kumimoji="0" lang="en-US" sz="2000" b="0" i="0" u="none" strike="noStrike" kern="1200" cap="none" spc="0" normalizeH="0" baseline="0" noProof="0" dirty="0">
                <a:ln>
                  <a:noFill/>
                </a:ln>
                <a:solidFill>
                  <a:srgbClr val="000000"/>
                </a:solidFill>
                <a:effectLst/>
                <a:uLnTx/>
                <a:uFillTx/>
                <a:latin typeface="Arial"/>
                <a:ea typeface="Arial"/>
                <a:cs typeface="Arial"/>
                <a:sym typeface="Arial"/>
              </a:rPr>
              <a:t> ready to </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act upon </a:t>
            </a:r>
            <a:r>
              <a:rPr kumimoji="0" lang="en-US" sz="2000" b="0" i="0" u="none" strike="noStrike" kern="1200" cap="none" spc="0" normalizeH="0" baseline="0" noProof="0" dirty="0">
                <a:ln>
                  <a:noFill/>
                </a:ln>
                <a:solidFill>
                  <a:srgbClr val="000000"/>
                </a:solidFill>
                <a:effectLst/>
                <a:uLnTx/>
                <a:uFillTx/>
                <a:latin typeface="Arial"/>
                <a:ea typeface="Arial"/>
                <a:cs typeface="Arial"/>
                <a:sym typeface="Arial"/>
              </a:rPr>
              <a:t>to the warning message? </a:t>
            </a:r>
            <a:endParaRPr kumimoji="0" sz="2000" b="0" i="0" u="none" strike="noStrike" kern="120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0" fontAlgn="base" latinLnBrk="0" hangingPunct="0">
              <a:lnSpc>
                <a:spcPct val="100000"/>
              </a:lnSpc>
              <a:spcBef>
                <a:spcPts val="0"/>
              </a:spcBef>
              <a:spcAft>
                <a:spcPts val="0"/>
              </a:spcAft>
              <a:buClr>
                <a:srgbClr val="000000"/>
              </a:buClr>
              <a:buSzPts val="1100"/>
              <a:buFontTx/>
              <a:buNone/>
              <a:tabLst/>
              <a:defRPr/>
            </a:pPr>
            <a:endParaRPr kumimoji="0" sz="2000" b="1" i="1" u="none" strike="noStrike" kern="120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0" fontAlgn="base" latinLnBrk="0" hangingPunct="0">
              <a:lnSpc>
                <a:spcPct val="100000"/>
              </a:lnSpc>
              <a:spcBef>
                <a:spcPts val="0"/>
              </a:spcBef>
              <a:spcAft>
                <a:spcPts val="0"/>
              </a:spcAft>
              <a:buClr>
                <a:srgbClr val="000000"/>
              </a:buClr>
              <a:buSzPts val="1100"/>
              <a:buFontTx/>
              <a:buNone/>
              <a:tabLst/>
              <a:defRPr/>
            </a:pPr>
            <a:endParaRPr kumimoji="0" sz="2000" b="1" i="1" u="none" strike="noStrike" kern="120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0" fontAlgn="base" latinLnBrk="0" hangingPunct="0">
              <a:lnSpc>
                <a:spcPct val="100000"/>
              </a:lnSpc>
              <a:spcBef>
                <a:spcPts val="0"/>
              </a:spcBef>
              <a:spcAft>
                <a:spcPts val="0"/>
              </a:spcAft>
              <a:buClr>
                <a:srgbClr val="000000"/>
              </a:buClr>
              <a:buSzPts val="1100"/>
              <a:buFontTx/>
              <a:buNone/>
              <a:tabLst/>
              <a:defRPr/>
            </a:pPr>
            <a:endParaRPr kumimoji="0" sz="2000" b="1" i="1" u="none" strike="noStrike" kern="120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0" fontAlgn="base" latinLnBrk="0" hangingPunct="0">
              <a:lnSpc>
                <a:spcPct val="100000"/>
              </a:lnSpc>
              <a:spcBef>
                <a:spcPts val="0"/>
              </a:spcBef>
              <a:spcAft>
                <a:spcPts val="0"/>
              </a:spcAft>
              <a:buClr>
                <a:srgbClr val="000000"/>
              </a:buClr>
              <a:buSzPts val="1100"/>
              <a:buFontTx/>
              <a:buNone/>
              <a:tabLst/>
              <a:defRPr/>
            </a:pPr>
            <a:endParaRPr kumimoji="0" sz="2000" b="1" i="1" u="none" strike="noStrike" kern="120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0" fontAlgn="base" latinLnBrk="0" hangingPunct="0">
              <a:lnSpc>
                <a:spcPct val="100000"/>
              </a:lnSpc>
              <a:spcBef>
                <a:spcPts val="0"/>
              </a:spcBef>
              <a:spcAft>
                <a:spcPts val="0"/>
              </a:spcAft>
              <a:buClr>
                <a:srgbClr val="000000"/>
              </a:buClr>
              <a:buSzPts val="1100"/>
              <a:buFontTx/>
              <a:buNone/>
              <a:tabLst/>
              <a:defRPr/>
            </a:pPr>
            <a:endParaRPr kumimoji="0" sz="2000" b="1" i="1" u="none" strike="noStrike" kern="120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0" fontAlgn="base" latinLnBrk="0" hangingPunct="0">
              <a:lnSpc>
                <a:spcPct val="100000"/>
              </a:lnSpc>
              <a:spcBef>
                <a:spcPts val="0"/>
              </a:spcBef>
              <a:spcAft>
                <a:spcPts val="0"/>
              </a:spcAft>
              <a:buClr>
                <a:srgbClr val="000000"/>
              </a:buClr>
              <a:buSzPts val="1100"/>
              <a:buFontTx/>
              <a:buNone/>
              <a:tabLst/>
              <a:defRPr/>
            </a:pPr>
            <a:endParaRPr kumimoji="0" sz="2000" b="1" i="1" u="none" strike="noStrike" kern="120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0" fontAlgn="base" latinLnBrk="0" hangingPunct="0">
              <a:lnSpc>
                <a:spcPct val="100000"/>
              </a:lnSpc>
              <a:spcBef>
                <a:spcPts val="0"/>
              </a:spcBef>
              <a:spcAft>
                <a:spcPts val="0"/>
              </a:spcAft>
              <a:buClr>
                <a:srgbClr val="000000"/>
              </a:buClr>
              <a:buSzPts val="1100"/>
              <a:buFontTx/>
              <a:buNone/>
              <a:tabLst/>
              <a:defRPr/>
            </a:pPr>
            <a:endParaRPr kumimoji="0" sz="2000" b="1" i="1" u="none" strike="noStrike" kern="120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0" fontAlgn="base" latinLnBrk="0" hangingPunct="0">
              <a:lnSpc>
                <a:spcPct val="100000"/>
              </a:lnSpc>
              <a:spcBef>
                <a:spcPts val="0"/>
              </a:spcBef>
              <a:spcAft>
                <a:spcPts val="0"/>
              </a:spcAft>
              <a:buClr>
                <a:srgbClr val="000000"/>
              </a:buClr>
              <a:buSzPts val="1100"/>
              <a:buFontTx/>
              <a:buNone/>
              <a:tabLst/>
              <a:defRPr/>
            </a:pPr>
            <a:endParaRPr kumimoji="0" sz="2000" b="1" i="1" u="none" strike="noStrike" kern="120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0" fontAlgn="base" latinLnBrk="0" hangingPunct="0">
              <a:lnSpc>
                <a:spcPct val="100000"/>
              </a:lnSpc>
              <a:spcBef>
                <a:spcPts val="0"/>
              </a:spcBef>
              <a:spcAft>
                <a:spcPts val="0"/>
              </a:spcAft>
              <a:buClr>
                <a:srgbClr val="000000"/>
              </a:buClr>
              <a:buSzPts val="1100"/>
              <a:buFontTx/>
              <a:buNone/>
              <a:tabLst/>
              <a:defRPr/>
            </a:pPr>
            <a:endParaRPr kumimoji="0" sz="2000" b="1" i="1" u="none" strike="noStrike" kern="120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0" fontAlgn="base" latinLnBrk="0" hangingPunct="0">
              <a:lnSpc>
                <a:spcPct val="100000"/>
              </a:lnSpc>
              <a:spcBef>
                <a:spcPts val="0"/>
              </a:spcBef>
              <a:spcAft>
                <a:spcPts val="0"/>
              </a:spcAft>
              <a:buClr>
                <a:srgbClr val="000000"/>
              </a:buClr>
              <a:buSzPts val="1100"/>
              <a:buFontTx/>
              <a:buNone/>
              <a:tabLst/>
              <a:defRPr/>
            </a:pPr>
            <a:endParaRPr kumimoji="0" sz="2000" b="1" i="1" u="none" strike="noStrike" kern="120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0" fontAlgn="base" latinLnBrk="0" hangingPunct="0">
              <a:lnSpc>
                <a:spcPct val="100000"/>
              </a:lnSpc>
              <a:spcBef>
                <a:spcPts val="0"/>
              </a:spcBef>
              <a:spcAft>
                <a:spcPts val="0"/>
              </a:spcAft>
              <a:buClr>
                <a:srgbClr val="000000"/>
              </a:buClr>
              <a:buSzPts val="1400"/>
              <a:buFontTx/>
              <a:buNone/>
              <a:tabLst/>
              <a:defRPr/>
            </a:pPr>
            <a:endParaRPr kumimoji="0" sz="2000" b="1" i="1" u="none" strike="noStrike" kern="1200" cap="none" spc="0" normalizeH="0" baseline="0" noProof="0" dirty="0">
              <a:ln>
                <a:noFill/>
              </a:ln>
              <a:solidFill>
                <a:srgbClr val="333333"/>
              </a:solidFill>
              <a:effectLst/>
              <a:uLnTx/>
              <a:uFillTx/>
              <a:latin typeface="Arial"/>
              <a:ea typeface="Arial"/>
              <a:cs typeface="Arial"/>
              <a:sym typeface="Arial"/>
            </a:endParaRPr>
          </a:p>
          <a:p>
            <a:pPr marL="0" marR="0" lvl="0" indent="0" algn="l" defTabSz="914400" rtl="0" eaLnBrk="0" fontAlgn="base" latinLnBrk="0" hangingPunct="0">
              <a:lnSpc>
                <a:spcPct val="100000"/>
              </a:lnSpc>
              <a:spcBef>
                <a:spcPts val="0"/>
              </a:spcBef>
              <a:spcAft>
                <a:spcPts val="0"/>
              </a:spcAft>
              <a:buClr>
                <a:srgbClr val="000000"/>
              </a:buClr>
              <a:buSzPts val="1400"/>
              <a:buFontTx/>
              <a:buNone/>
              <a:tabLst/>
              <a:defRPr/>
            </a:pPr>
            <a:endParaRPr kumimoji="0" sz="2000" b="0" i="0" u="none" strike="noStrike" kern="1200" cap="none" spc="0" normalizeH="0" baseline="0" noProof="0" dirty="0">
              <a:ln>
                <a:noFill/>
              </a:ln>
              <a:solidFill>
                <a:srgbClr val="333333"/>
              </a:solidFill>
              <a:effectLst/>
              <a:uLnTx/>
              <a:uFillTx/>
              <a:latin typeface="Arial"/>
              <a:ea typeface="Arial"/>
              <a:cs typeface="Arial"/>
              <a:sym typeface="Arial"/>
            </a:endParaRPr>
          </a:p>
          <a:p>
            <a:pPr marL="0" marR="0" lvl="0" indent="0" algn="l" defTabSz="914400" rtl="0" eaLnBrk="0" fontAlgn="base" latinLnBrk="0" hangingPunct="0">
              <a:lnSpc>
                <a:spcPct val="100000"/>
              </a:lnSpc>
              <a:spcBef>
                <a:spcPts val="0"/>
              </a:spcBef>
              <a:spcAft>
                <a:spcPts val="0"/>
              </a:spcAft>
              <a:buClr>
                <a:srgbClr val="000000"/>
              </a:buClr>
              <a:buSzPts val="1400"/>
              <a:buFontTx/>
              <a:buNone/>
              <a:tabLst/>
              <a:defRPr/>
            </a:pPr>
            <a:endParaRPr kumimoji="0" sz="2000" b="0" i="0" u="none" strike="noStrike" kern="1200" cap="none" spc="0" normalizeH="0" baseline="0" noProof="0" dirty="0">
              <a:ln>
                <a:noFill/>
              </a:ln>
              <a:solidFill>
                <a:srgbClr val="333333"/>
              </a:solidFill>
              <a:effectLst/>
              <a:uLnTx/>
              <a:uFillTx/>
              <a:latin typeface="Arial"/>
              <a:ea typeface="Arial"/>
              <a:cs typeface="Arial"/>
              <a:sym typeface="Arial"/>
            </a:endParaRPr>
          </a:p>
          <a:p>
            <a:pPr marL="0" marR="0" lvl="0" indent="0" algn="l" defTabSz="914400" rtl="0" eaLnBrk="0" fontAlgn="base" latinLnBrk="0" hangingPunct="0">
              <a:lnSpc>
                <a:spcPct val="100000"/>
              </a:lnSpc>
              <a:spcBef>
                <a:spcPts val="0"/>
              </a:spcBef>
              <a:spcAft>
                <a:spcPts val="0"/>
              </a:spcAft>
              <a:buClr>
                <a:srgbClr val="000000"/>
              </a:buClr>
              <a:buSzPts val="1400"/>
              <a:buFontTx/>
              <a:buNone/>
              <a:tabLst/>
              <a:defRPr/>
            </a:pPr>
            <a:endParaRPr kumimoji="0" sz="2000" b="0" i="0" u="none" strike="noStrike" kern="1200" cap="none" spc="0" normalizeH="0" baseline="0" noProof="0" dirty="0">
              <a:ln>
                <a:noFill/>
              </a:ln>
              <a:solidFill>
                <a:srgbClr val="000000"/>
              </a:solidFill>
              <a:effectLst/>
              <a:uLnTx/>
              <a:uFillTx/>
              <a:latin typeface="Arial"/>
              <a:ea typeface="Arial"/>
              <a:cs typeface="Arial"/>
              <a:sym typeface="Arial"/>
            </a:endParaRPr>
          </a:p>
          <a:p>
            <a:pPr marL="285750" marR="0" lvl="0" indent="-196850" algn="l" defTabSz="914400" rtl="0" eaLnBrk="0" fontAlgn="base" latinLnBrk="0" hangingPunct="0">
              <a:lnSpc>
                <a:spcPct val="100000"/>
              </a:lnSpc>
              <a:spcBef>
                <a:spcPts val="0"/>
              </a:spcBef>
              <a:spcAft>
                <a:spcPts val="0"/>
              </a:spcAft>
              <a:buClr>
                <a:srgbClr val="000000"/>
              </a:buClr>
              <a:buSzPts val="1400"/>
              <a:buFontTx/>
              <a:buNone/>
              <a:tabLst/>
              <a:defRPr/>
            </a:pPr>
            <a:endParaRPr kumimoji="0" sz="2000" b="0" i="0" u="none" strike="noStrike" kern="120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0" fontAlgn="base" latinLnBrk="0" hangingPunct="0">
              <a:lnSpc>
                <a:spcPct val="100000"/>
              </a:lnSpc>
              <a:spcBef>
                <a:spcPts val="0"/>
              </a:spcBef>
              <a:spcAft>
                <a:spcPts val="0"/>
              </a:spcAft>
              <a:buClr>
                <a:srgbClr val="000000"/>
              </a:buClr>
              <a:buSzPts val="1400"/>
              <a:buFontTx/>
              <a:buNone/>
              <a:tabLst/>
              <a:defRPr/>
            </a:pPr>
            <a:br>
              <a:rPr kumimoji="0" lang="en-US" sz="2000" b="0" i="0" u="none" strike="noStrike" kern="1200" cap="none" spc="0" normalizeH="0" baseline="0" noProof="0" dirty="0">
                <a:ln>
                  <a:noFill/>
                </a:ln>
                <a:solidFill>
                  <a:srgbClr val="000000"/>
                </a:solidFill>
                <a:effectLst/>
                <a:uLnTx/>
                <a:uFillTx/>
                <a:latin typeface="Arial"/>
                <a:ea typeface="Arial"/>
                <a:cs typeface="Arial"/>
                <a:sym typeface="Arial"/>
              </a:rPr>
            </a:br>
            <a:endParaRPr kumimoji="0" sz="2000" b="0" i="0" u="none" strike="noStrike" kern="1200" cap="none" spc="0" normalizeH="0" baseline="0" noProof="0" dirty="0">
              <a:ln>
                <a:noFill/>
              </a:ln>
              <a:solidFill>
                <a:srgbClr val="333333"/>
              </a:solidFill>
              <a:effectLst/>
              <a:uLnTx/>
              <a:uFillTx/>
              <a:latin typeface="Arial"/>
              <a:ea typeface="Arial"/>
              <a:cs typeface="Arial"/>
              <a:sym typeface="Arial"/>
            </a:endParaRPr>
          </a:p>
          <a:p>
            <a:pPr marL="0" marR="0" lvl="0" indent="0" algn="l" defTabSz="914400" rtl="0" eaLnBrk="0" fontAlgn="base" latinLnBrk="0" hangingPunct="0">
              <a:lnSpc>
                <a:spcPct val="100000"/>
              </a:lnSpc>
              <a:spcBef>
                <a:spcPts val="0"/>
              </a:spcBef>
              <a:spcAft>
                <a:spcPts val="0"/>
              </a:spcAft>
              <a:buClr>
                <a:srgbClr val="000000"/>
              </a:buClr>
              <a:buSzPts val="1400"/>
              <a:buFontTx/>
              <a:buNone/>
              <a:tabLst/>
              <a:defRPr/>
            </a:pPr>
            <a:endParaRPr kumimoji="0" sz="2000" b="0" i="0" u="none" strike="noStrike" kern="1200" cap="none" spc="0" normalizeH="0" baseline="0" noProof="0" dirty="0">
              <a:ln>
                <a:noFill/>
              </a:ln>
              <a:solidFill>
                <a:srgbClr val="333333"/>
              </a:solidFill>
              <a:effectLst/>
              <a:uLnTx/>
              <a:uFillTx/>
              <a:latin typeface="Arial"/>
              <a:ea typeface="Arial"/>
              <a:cs typeface="Arial"/>
              <a:sym typeface="Arial"/>
            </a:endParaRPr>
          </a:p>
          <a:p>
            <a:pPr marL="0" marR="0" lvl="0" indent="0" algn="l" defTabSz="914400" rtl="0" eaLnBrk="0" fontAlgn="base" latinLnBrk="0" hangingPunct="0">
              <a:lnSpc>
                <a:spcPct val="100000"/>
              </a:lnSpc>
              <a:spcBef>
                <a:spcPts val="0"/>
              </a:spcBef>
              <a:spcAft>
                <a:spcPts val="0"/>
              </a:spcAft>
              <a:buClr>
                <a:srgbClr val="000000"/>
              </a:buClr>
              <a:buSzPts val="1400"/>
              <a:buFontTx/>
              <a:buNone/>
              <a:tabLst/>
              <a:defRPr/>
            </a:pPr>
            <a:endParaRPr kumimoji="0" sz="2000" b="0" i="0" u="none" strike="noStrike" kern="1200" cap="none" spc="0" normalizeH="0" baseline="0" noProof="0" dirty="0">
              <a:ln>
                <a:noFill/>
              </a:ln>
              <a:solidFill>
                <a:srgbClr val="333333"/>
              </a:solidFill>
              <a:effectLst/>
              <a:uLnTx/>
              <a:uFillTx/>
              <a:latin typeface="Arial"/>
              <a:ea typeface="Arial"/>
              <a:cs typeface="Arial"/>
              <a:sym typeface="Arial"/>
            </a:endParaRPr>
          </a:p>
          <a:p>
            <a:pPr marL="0" marR="0" lvl="0" indent="0" algn="l" defTabSz="914400" rtl="0" eaLnBrk="0" fontAlgn="base" latinLnBrk="0" hangingPunct="0">
              <a:lnSpc>
                <a:spcPct val="100000"/>
              </a:lnSpc>
              <a:spcBef>
                <a:spcPts val="0"/>
              </a:spcBef>
              <a:spcAft>
                <a:spcPts val="0"/>
              </a:spcAft>
              <a:buClr>
                <a:srgbClr val="000000"/>
              </a:buClr>
              <a:buSzPts val="1400"/>
              <a:buFontTx/>
              <a:buNone/>
              <a:tabLst/>
              <a:defRPr/>
            </a:pPr>
            <a:endParaRPr kumimoji="0" sz="2000" b="0" i="0" u="none" strike="noStrike" kern="1200" cap="none" spc="0" normalizeH="0" baseline="0" noProof="0" dirty="0">
              <a:ln>
                <a:noFill/>
              </a:ln>
              <a:solidFill>
                <a:srgbClr val="333333"/>
              </a:solidFill>
              <a:effectLst/>
              <a:uLnTx/>
              <a:uFillTx/>
              <a:latin typeface="Arial"/>
              <a:ea typeface="Arial"/>
              <a:cs typeface="Arial"/>
              <a:sym typeface="Arial"/>
            </a:endParaRPr>
          </a:p>
        </p:txBody>
      </p:sp>
      <p:grpSp>
        <p:nvGrpSpPr>
          <p:cNvPr id="19460" name="Google Shape;167;p20">
            <a:extLst>
              <a:ext uri="{FF2B5EF4-FFF2-40B4-BE49-F238E27FC236}">
                <a16:creationId xmlns:a16="http://schemas.microsoft.com/office/drawing/2014/main" id="{4FC27312-EA58-6542-8B05-E7B49D411E69}"/>
              </a:ext>
            </a:extLst>
          </p:cNvPr>
          <p:cNvGrpSpPr>
            <a:grpSpLocks/>
          </p:cNvGrpSpPr>
          <p:nvPr/>
        </p:nvGrpSpPr>
        <p:grpSpPr bwMode="auto">
          <a:xfrm>
            <a:off x="7408863" y="2997200"/>
            <a:ext cx="4783137" cy="3367088"/>
            <a:chOff x="1080819" y="4324125"/>
            <a:chExt cx="2787907" cy="2088175"/>
          </a:xfrm>
        </p:grpSpPr>
        <p:pic>
          <p:nvPicPr>
            <p:cNvPr id="19461" name="Google Shape;168;p20">
              <a:extLst>
                <a:ext uri="{FF2B5EF4-FFF2-40B4-BE49-F238E27FC236}">
                  <a16:creationId xmlns:a16="http://schemas.microsoft.com/office/drawing/2014/main" id="{1C51DFB0-4AB8-4446-9C87-BA3CB88EF6F9}"/>
                </a:ext>
              </a:extLst>
            </p:cNvPr>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84500" y="4324125"/>
              <a:ext cx="2784226" cy="208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Google Shape;169;p20">
              <a:extLst>
                <a:ext uri="{FF2B5EF4-FFF2-40B4-BE49-F238E27FC236}">
                  <a16:creationId xmlns:a16="http://schemas.microsoft.com/office/drawing/2014/main" id="{B55D40CE-874D-414B-B5E0-4D0A49BBA7D8}"/>
                </a:ext>
              </a:extLst>
            </p:cNvPr>
            <p:cNvSpPr txBox="1">
              <a:spLocks noChangeArrowheads="1"/>
            </p:cNvSpPr>
            <p:nvPr/>
          </p:nvSpPr>
          <p:spPr bwMode="auto">
            <a:xfrm>
              <a:off x="1080819" y="6011253"/>
              <a:ext cx="2709300" cy="3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
                  <a:srgbClr val="000000"/>
                </a:buClr>
                <a:buSzPts val="1400"/>
                <a:buFontTx/>
                <a:buNone/>
                <a:tabLst/>
                <a:defRPr/>
              </a:pPr>
              <a:r>
                <a:rPr kumimoji="0" lang="en-US" altLang="nl-NL" sz="1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a:sym typeface="Arial" panose="020B0604020202020204" pitchFamily="34" charset="0"/>
                </a:rPr>
                <a:t>Togo Red Cross, 2017. Early Action plans activated based on warning information</a:t>
              </a:r>
              <a:endParaRPr kumimoji="0" lang="nl-NL" altLang="nl-NL" sz="1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a:sym typeface="Arial" panose="020B0604020202020204" pitchFamily="34" charset="0"/>
              </a:endParaRPr>
            </a:p>
          </p:txBody>
        </p:sp>
      </p:grpSp>
    </p:spTree>
    <p:extLst>
      <p:ext uri="{BB962C8B-B14F-4D97-AF65-F5344CB8AC3E}">
        <p14:creationId xmlns:p14="http://schemas.microsoft.com/office/powerpoint/2010/main" val="3532480219"/>
      </p:ext>
    </p:extLst>
  </p:cSld>
  <p:clrMapOvr>
    <a:masterClrMapping/>
  </p:clrMapOvr>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b="1"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TotalTime>
  <Words>5675</Words>
  <Application>Microsoft Office PowerPoint</Application>
  <PresentationFormat>Widescreen</PresentationFormat>
  <Paragraphs>615</Paragraphs>
  <Slides>25</Slides>
  <Notes>25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Calibri</vt:lpstr>
      <vt:lpstr>Courier New</vt:lpstr>
      <vt:lpstr>Helvetica</vt:lpstr>
      <vt:lpstr>Helvetica Neue</vt:lpstr>
      <vt:lpstr>Roboto</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Monasso, Fleur</dc:creator>
  <cp:lastModifiedBy>Knud Falk</cp:lastModifiedBy>
  <cp:revision>18</cp:revision>
  <dcterms:created xsi:type="dcterms:W3CDTF">2019-05-10T09:24:09Z</dcterms:created>
  <dcterms:modified xsi:type="dcterms:W3CDTF">2019-05-28T11:08:07Z</dcterms:modified>
</cp:coreProperties>
</file>